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334"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85174"/>
  </p:normalViewPr>
  <p:slideViewPr>
    <p:cSldViewPr snapToGrid="0" snapToObjects="1">
      <p:cViewPr varScale="1">
        <p:scale>
          <a:sx n="61" d="100"/>
          <a:sy n="61" d="100"/>
        </p:scale>
        <p:origin x="1032" y="42"/>
      </p:cViewPr>
      <p:guideLst>
        <p:guide orient="horz" pos="2136"/>
        <p:guide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26254" cy="769441"/>
          </a:xfrm>
          <a:prstGeom prst="rect">
            <a:avLst/>
          </a:prstGeom>
          <a:noFill/>
        </p:spPr>
        <p:txBody>
          <a:bodyPr wrap="square" lIns="91440" tIns="45720" rIns="91440" bIns="45720" rtlCol="0" anchor="t">
            <a:spAutoFit/>
          </a:bodyPr>
          <a:lstStyle/>
          <a:p>
            <a:r>
              <a:rPr lang="en-US" sz="2200" dirty="0">
                <a:solidFill>
                  <a:schemeClr val="bg2"/>
                </a:solidFill>
                <a:latin typeface="Abadi"/>
                <a:ea typeface="SF Pro" pitchFamily="2" charset="0"/>
                <a:cs typeface="SF Pro" pitchFamily="2" charset="0"/>
              </a:rPr>
              <a:t>Constance Adusei</a:t>
            </a:r>
          </a:p>
          <a:p>
            <a:r>
              <a:rPr lang="en-US" sz="2200" dirty="0">
                <a:solidFill>
                  <a:schemeClr val="bg2"/>
                </a:solidFill>
                <a:latin typeface="Abadi" panose="020B0604020104020204" pitchFamily="34" charset="0"/>
                <a:ea typeface="SF Pro" pitchFamily="2" charset="0"/>
                <a:cs typeface="SF Pro" pitchFamily="2" charset="0"/>
              </a:rPr>
              <a:t>7</a:t>
            </a:r>
            <a:r>
              <a:rPr lang="en-US" sz="2200" baseline="30000" dirty="0">
                <a:solidFill>
                  <a:schemeClr val="bg2"/>
                </a:solidFill>
                <a:latin typeface="Abadi" panose="020B0604020104020204" pitchFamily="34" charset="0"/>
                <a:ea typeface="SF Pro" pitchFamily="2" charset="0"/>
                <a:cs typeface="SF Pro" pitchFamily="2" charset="0"/>
              </a:rPr>
              <a:t>th</a:t>
            </a:r>
            <a:r>
              <a:rPr lang="en-US" sz="2200" dirty="0">
                <a:solidFill>
                  <a:schemeClr val="bg2"/>
                </a:solidFill>
                <a:latin typeface="Abadi" panose="020B0604020104020204" pitchFamily="34" charset="0"/>
                <a:ea typeface="SF Pro" pitchFamily="2" charset="0"/>
                <a:cs typeface="SF Pro" pitchFamily="2" charset="0"/>
              </a:rPr>
              <a:t> January,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3852405" cy="1151972"/>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08294"/>
            <a:ext cx="12191999" cy="5549705"/>
          </a:xfrm>
          <a:prstGeom prst="rect">
            <a:avLst/>
          </a:prstGeom>
        </p:spPr>
        <p:txBody>
          <a:bodyPr/>
          <a:lstStyle/>
          <a:p>
            <a:r>
              <a:rPr lang="en-US" sz="2200" dirty="0">
                <a:solidFill>
                  <a:schemeClr val="accent3">
                    <a:lumMod val="25000"/>
                  </a:schemeClr>
                </a:solidFill>
                <a:latin typeface="Abadi" panose="020B0604020104020204" pitchFamily="34" charset="0"/>
              </a:rPr>
              <a:t>In order to understand the dataset and perform machine learning analysis</a:t>
            </a:r>
          </a:p>
          <a:p>
            <a:r>
              <a:rPr lang="en-US" sz="2200" b="1" dirty="0">
                <a:solidFill>
                  <a:schemeClr val="accent3">
                    <a:lumMod val="25000"/>
                  </a:schemeClr>
                </a:solidFill>
                <a:latin typeface="Abadi" panose="020B0604020104020204" pitchFamily="34" charset="0"/>
              </a:rPr>
              <a:t>The data were explored using pandas functions like </a:t>
            </a:r>
            <a:r>
              <a:rPr lang="en-US" sz="2200" b="1" dirty="0" err="1">
                <a:solidFill>
                  <a:schemeClr val="accent3">
                    <a:lumMod val="25000"/>
                  </a:schemeClr>
                </a:solidFill>
                <a:latin typeface="Abadi" panose="020B0604020104020204" pitchFamily="34" charset="0"/>
              </a:rPr>
              <a:t>value_counts</a:t>
            </a:r>
            <a:r>
              <a:rPr lang="en-US" sz="2200" b="1" dirty="0">
                <a:solidFill>
                  <a:schemeClr val="accent3">
                    <a:lumMod val="25000"/>
                  </a:schemeClr>
                </a:solidFill>
                <a:latin typeface="Abadi" panose="020B0604020104020204" pitchFamily="34" charset="0"/>
              </a:rPr>
              <a:t>, </a:t>
            </a:r>
            <a:r>
              <a:rPr lang="en-US" sz="2200" b="1" dirty="0" err="1">
                <a:solidFill>
                  <a:schemeClr val="accent3">
                    <a:lumMod val="25000"/>
                  </a:schemeClr>
                </a:solidFill>
                <a:latin typeface="Abadi" panose="020B0604020104020204" pitchFamily="34" charset="0"/>
              </a:rPr>
              <a:t>dtypes</a:t>
            </a:r>
            <a:r>
              <a:rPr lang="en-US" sz="2200" b="1" dirty="0">
                <a:solidFill>
                  <a:schemeClr val="accent3">
                    <a:lumMod val="25000"/>
                  </a:schemeClr>
                </a:solidFill>
                <a:latin typeface="Abadi" panose="020B0604020104020204" pitchFamily="34" charset="0"/>
              </a:rPr>
              <a:t> </a:t>
            </a:r>
            <a:r>
              <a:rPr lang="en-US" sz="2200" b="1" dirty="0" err="1">
                <a:solidFill>
                  <a:schemeClr val="accent3">
                    <a:lumMod val="25000"/>
                  </a:schemeClr>
                </a:solidFill>
                <a:latin typeface="Abadi" panose="020B0604020104020204" pitchFamily="34" charset="0"/>
              </a:rPr>
              <a:t>etc</a:t>
            </a:r>
            <a:endParaRPr lang="en-US" sz="2200" b="1"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landing outcomes were converted into Training Labels with 1 meaning the booster successfully landed 0 meaning it was unsuccessful</a:t>
            </a:r>
          </a:p>
          <a:p>
            <a:r>
              <a:rPr lang="en-US" sz="2200" dirty="0">
                <a:solidFill>
                  <a:schemeClr val="accent3">
                    <a:lumMod val="25000"/>
                  </a:schemeClr>
                </a:solidFill>
                <a:latin typeface="Abadi" panose="020B0604020104020204" pitchFamily="34" charset="0"/>
              </a:rPr>
              <a:t>Flowchart for the data wrangling process</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Link to GitHub code: </a:t>
            </a:r>
            <a:r>
              <a:rPr lang="en-US" sz="1800" dirty="0">
                <a:solidFill>
                  <a:srgbClr val="0B49CB"/>
                </a:solidFill>
                <a:latin typeface="Abadi" panose="020B0604020104020204" pitchFamily="34" charset="0"/>
              </a:rPr>
              <a:t>https://github.com/Constance-Adusei/Cousera/blob/main/Caption_project/labs-jupyter-spacex-Data%20wrangling.ipynb</a:t>
            </a:r>
          </a:p>
          <a:p>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D31BC3B5-BE3F-1CA3-F240-481AF36303EE}"/>
              </a:ext>
            </a:extLst>
          </p:cNvPr>
          <p:cNvSpPr>
            <a:spLocks noChangeArrowheads="1"/>
          </p:cNvSpPr>
          <p:nvPr/>
        </p:nvSpPr>
        <p:spPr bwMode="auto">
          <a:xfrm>
            <a:off x="0" y="0"/>
            <a:ext cx="12192000" cy="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Helvetica Neue"/>
              </a:rPr>
              <a:t>convert those outcomes into Training Labels with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Helvetica Neue"/>
              </a:rPr>
              <a:t> means the booster successfully landed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Helvetica Neue"/>
              </a:rPr>
              <a:t> means it was unsuccessful</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F9D8EBA-F945-19F7-B9FE-E2FBCBAA097F}"/>
              </a:ext>
            </a:extLst>
          </p:cNvPr>
          <p:cNvSpPr>
            <a:spLocks noChangeArrowheads="1"/>
          </p:cNvSpPr>
          <p:nvPr/>
        </p:nvSpPr>
        <p:spPr bwMode="auto">
          <a:xfrm>
            <a:off x="152400" y="152400"/>
            <a:ext cx="12192000" cy="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Helvetica Neue"/>
              </a:rPr>
              <a:t>convert those outcomes into Training Labels with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Helvetica Neue"/>
              </a:rPr>
              <a:t> means the booster successfully landed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Helvetica Neue"/>
              </a:rPr>
              <a:t> means it was unsuccessful</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FB160D0-3A8A-8C98-2469-D8973F2CC8C8}"/>
              </a:ext>
            </a:extLst>
          </p:cNvPr>
          <p:cNvSpPr>
            <a:spLocks noChangeArrowheads="1"/>
          </p:cNvSpPr>
          <p:nvPr/>
        </p:nvSpPr>
        <p:spPr bwMode="auto">
          <a:xfrm>
            <a:off x="304800" y="304800"/>
            <a:ext cx="12192000" cy="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Helvetica Neue"/>
              </a:rPr>
              <a:t>convert those outcomes into Training Labels with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Helvetica Neue"/>
              </a:rPr>
              <a:t> means the booster successfully landed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Helvetica Neue"/>
              </a:rPr>
              <a:t> means it was unsuccessful</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Rounded Corners 6">
            <a:extLst>
              <a:ext uri="{FF2B5EF4-FFF2-40B4-BE49-F238E27FC236}">
                <a16:creationId xmlns:a16="http://schemas.microsoft.com/office/drawing/2014/main" id="{80EE14E2-BF54-F713-BE27-84570E2890F0}"/>
              </a:ext>
            </a:extLst>
          </p:cNvPr>
          <p:cNvSpPr/>
          <p:nvPr/>
        </p:nvSpPr>
        <p:spPr>
          <a:xfrm>
            <a:off x="304800" y="3657600"/>
            <a:ext cx="1407943" cy="2025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launches number for each site</a:t>
            </a:r>
          </a:p>
        </p:txBody>
      </p:sp>
      <p:sp>
        <p:nvSpPr>
          <p:cNvPr id="9" name="Arrow: Right 8">
            <a:extLst>
              <a:ext uri="{FF2B5EF4-FFF2-40B4-BE49-F238E27FC236}">
                <a16:creationId xmlns:a16="http://schemas.microsoft.com/office/drawing/2014/main" id="{E16A6145-D936-ED5B-39C1-A80102272371}"/>
              </a:ext>
            </a:extLst>
          </p:cNvPr>
          <p:cNvSpPr/>
          <p:nvPr/>
        </p:nvSpPr>
        <p:spPr>
          <a:xfrm>
            <a:off x="1924929" y="4491111"/>
            <a:ext cx="555674" cy="225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FB83170-1669-D729-9A03-67E7A93BEAE1}"/>
              </a:ext>
            </a:extLst>
          </p:cNvPr>
          <p:cNvSpPr/>
          <p:nvPr/>
        </p:nvSpPr>
        <p:spPr>
          <a:xfrm>
            <a:off x="2820574" y="3657600"/>
            <a:ext cx="1407943" cy="2025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each orbit</a:t>
            </a:r>
          </a:p>
        </p:txBody>
      </p:sp>
      <p:sp>
        <p:nvSpPr>
          <p:cNvPr id="11" name="Rectangle: Rounded Corners 10">
            <a:extLst>
              <a:ext uri="{FF2B5EF4-FFF2-40B4-BE49-F238E27FC236}">
                <a16:creationId xmlns:a16="http://schemas.microsoft.com/office/drawing/2014/main" id="{48C38048-6583-695D-9BF1-7AC397FDD89A}"/>
              </a:ext>
            </a:extLst>
          </p:cNvPr>
          <p:cNvSpPr/>
          <p:nvPr/>
        </p:nvSpPr>
        <p:spPr>
          <a:xfrm>
            <a:off x="5394959" y="3657600"/>
            <a:ext cx="1407943" cy="2025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number and occurrence of mission outcomes per orbit type </a:t>
            </a:r>
          </a:p>
        </p:txBody>
      </p:sp>
      <p:sp>
        <p:nvSpPr>
          <p:cNvPr id="12" name="Arrow: Right 11">
            <a:extLst>
              <a:ext uri="{FF2B5EF4-FFF2-40B4-BE49-F238E27FC236}">
                <a16:creationId xmlns:a16="http://schemas.microsoft.com/office/drawing/2014/main" id="{EFA2E929-6164-242C-05A1-0B9789CE29FC}"/>
              </a:ext>
            </a:extLst>
          </p:cNvPr>
          <p:cNvSpPr/>
          <p:nvPr/>
        </p:nvSpPr>
        <p:spPr>
          <a:xfrm>
            <a:off x="4568488" y="4492197"/>
            <a:ext cx="524017" cy="261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628012B-23D0-6101-3247-2D8032E2490B}"/>
              </a:ext>
            </a:extLst>
          </p:cNvPr>
          <p:cNvSpPr/>
          <p:nvPr/>
        </p:nvSpPr>
        <p:spPr>
          <a:xfrm>
            <a:off x="7105356" y="4542331"/>
            <a:ext cx="575604" cy="242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DC61F29-C71B-B6EF-CC7D-9E1F68F457C0}"/>
              </a:ext>
            </a:extLst>
          </p:cNvPr>
          <p:cNvSpPr/>
          <p:nvPr/>
        </p:nvSpPr>
        <p:spPr>
          <a:xfrm>
            <a:off x="7983415" y="3703320"/>
            <a:ext cx="1407944" cy="2025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landing outcome label from Outcome column</a:t>
            </a:r>
          </a:p>
        </p:txBody>
      </p:sp>
      <p:sp>
        <p:nvSpPr>
          <p:cNvPr id="15" name="Arrow: Right 14">
            <a:extLst>
              <a:ext uri="{FF2B5EF4-FFF2-40B4-BE49-F238E27FC236}">
                <a16:creationId xmlns:a16="http://schemas.microsoft.com/office/drawing/2014/main" id="{00CD8BE8-4A0D-8A94-252F-AFD005A93A58}"/>
              </a:ext>
            </a:extLst>
          </p:cNvPr>
          <p:cNvSpPr/>
          <p:nvPr/>
        </p:nvSpPr>
        <p:spPr>
          <a:xfrm>
            <a:off x="9693814" y="4585076"/>
            <a:ext cx="573257" cy="284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155408D-C00B-60C3-5EFB-40BAF58C5E80}"/>
              </a:ext>
            </a:extLst>
          </p:cNvPr>
          <p:cNvSpPr/>
          <p:nvPr/>
        </p:nvSpPr>
        <p:spPr>
          <a:xfrm>
            <a:off x="10515600" y="3703320"/>
            <a:ext cx="1407944" cy="198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to csv file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0CE7-F18E-6666-5F31-29CF72204C3F}"/>
              </a:ext>
            </a:extLst>
          </p:cNvPr>
          <p:cNvSpPr>
            <a:spLocks noGrp="1"/>
          </p:cNvSpPr>
          <p:nvPr>
            <p:ph type="title"/>
          </p:nvPr>
        </p:nvSpPr>
        <p:spPr>
          <a:xfrm>
            <a:off x="838200" y="365125"/>
            <a:ext cx="10515600" cy="802493"/>
          </a:xfrm>
        </p:spPr>
        <p:txBody>
          <a:bodyPr/>
          <a:lstStyle/>
          <a:p>
            <a:r>
              <a:rPr lang="en-US" dirty="0">
                <a:solidFill>
                  <a:srgbClr val="0B49CB"/>
                </a:solidFill>
                <a:latin typeface="Abadi"/>
              </a:rPr>
              <a:t>EDA with Data Visualization</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E9F56DE8-C158-3A86-D5AD-C237E30771E5}"/>
              </a:ext>
            </a:extLst>
          </p:cNvPr>
          <p:cNvSpPr>
            <a:spLocks noGrp="1"/>
          </p:cNvSpPr>
          <p:nvPr>
            <p:ph sz="half" idx="1"/>
          </p:nvPr>
        </p:nvSpPr>
        <p:spPr>
          <a:xfrm>
            <a:off x="838200" y="1167618"/>
            <a:ext cx="5181600" cy="5009345"/>
          </a:xfrm>
        </p:spPr>
        <p:txBody>
          <a:bodyPr/>
          <a:lstStyle/>
          <a:p>
            <a:r>
              <a:rPr lang="en-US" sz="2000" dirty="0">
                <a:solidFill>
                  <a:schemeClr val="accent3">
                    <a:lumMod val="25000"/>
                  </a:schemeClr>
                </a:solidFill>
                <a:latin typeface="Abadi"/>
              </a:rPr>
              <a:t>Data visualization draws more insights into the dataset</a:t>
            </a:r>
          </a:p>
          <a:p>
            <a:pPr marL="0" indent="0">
              <a:lnSpc>
                <a:spcPct val="100000"/>
              </a:lnSpc>
              <a:spcBef>
                <a:spcPts val="1400"/>
              </a:spcBef>
              <a:buNone/>
            </a:pPr>
            <a:r>
              <a:rPr lang="en-US" sz="2000" dirty="0"/>
              <a:t>Scatter Graphs </a:t>
            </a:r>
          </a:p>
          <a:p>
            <a:pPr lvl="1">
              <a:lnSpc>
                <a:spcPct val="100000"/>
              </a:lnSpc>
              <a:spcBef>
                <a:spcPts val="1400"/>
              </a:spcBef>
            </a:pPr>
            <a:r>
              <a:rPr lang="en-US" sz="2000" dirty="0"/>
              <a:t> Flight Number vs. Payload Mass </a:t>
            </a:r>
          </a:p>
          <a:p>
            <a:pPr lvl="1">
              <a:lnSpc>
                <a:spcPct val="100000"/>
              </a:lnSpc>
              <a:spcBef>
                <a:spcPts val="1400"/>
              </a:spcBef>
            </a:pPr>
            <a:r>
              <a:rPr lang="en-US" sz="2000" dirty="0"/>
              <a:t> Flight Number vs. Launch Site  </a:t>
            </a:r>
          </a:p>
          <a:p>
            <a:pPr lvl="1">
              <a:lnSpc>
                <a:spcPct val="100000"/>
              </a:lnSpc>
              <a:spcBef>
                <a:spcPts val="1400"/>
              </a:spcBef>
            </a:pPr>
            <a:r>
              <a:rPr lang="en-US" sz="2000" dirty="0"/>
              <a:t>Payload vs. Launch Site </a:t>
            </a:r>
          </a:p>
          <a:p>
            <a:pPr lvl="1">
              <a:lnSpc>
                <a:spcPct val="100000"/>
              </a:lnSpc>
              <a:spcBef>
                <a:spcPts val="1400"/>
              </a:spcBef>
            </a:pPr>
            <a:r>
              <a:rPr lang="en-US" sz="2000" dirty="0"/>
              <a:t> Orbit vs. Flight Number </a:t>
            </a:r>
          </a:p>
          <a:p>
            <a:pPr lvl="1">
              <a:lnSpc>
                <a:spcPct val="100000"/>
              </a:lnSpc>
              <a:spcBef>
                <a:spcPts val="1400"/>
              </a:spcBef>
            </a:pPr>
            <a:r>
              <a:rPr lang="en-US" sz="2000" dirty="0"/>
              <a:t> Payload vs. Orbit Type </a:t>
            </a:r>
          </a:p>
          <a:p>
            <a:pPr lvl="1">
              <a:lnSpc>
                <a:spcPct val="100000"/>
              </a:lnSpc>
              <a:spcBef>
                <a:spcPts val="1400"/>
              </a:spcBef>
            </a:pPr>
            <a:r>
              <a:rPr lang="en-US" sz="2000" dirty="0"/>
              <a:t>Orbit vs. Payload Mass</a:t>
            </a:r>
            <a:endParaRPr lang="en-US" sz="2000" dirty="0">
              <a:solidFill>
                <a:schemeClr val="accent3">
                  <a:lumMod val="25000"/>
                </a:schemeClr>
              </a:solidFill>
              <a:latin typeface="Abadi"/>
            </a:endParaRPr>
          </a:p>
          <a:p>
            <a:pPr marL="0" indent="0">
              <a:buNone/>
            </a:pPr>
            <a:r>
              <a:rPr lang="en-US" sz="2000" dirty="0"/>
              <a:t>A Scatter point chart was used to the show relationships between variables. This relationship is called the correlation</a:t>
            </a:r>
          </a:p>
        </p:txBody>
      </p:sp>
      <p:sp>
        <p:nvSpPr>
          <p:cNvPr id="4" name="Content Placeholder 3">
            <a:extLst>
              <a:ext uri="{FF2B5EF4-FFF2-40B4-BE49-F238E27FC236}">
                <a16:creationId xmlns:a16="http://schemas.microsoft.com/office/drawing/2014/main" id="{4139C785-A538-3096-2966-37554EC2A180}"/>
              </a:ext>
            </a:extLst>
          </p:cNvPr>
          <p:cNvSpPr>
            <a:spLocks noGrp="1"/>
          </p:cNvSpPr>
          <p:nvPr>
            <p:ph sz="half" idx="2"/>
          </p:nvPr>
        </p:nvSpPr>
        <p:spPr>
          <a:xfrm>
            <a:off x="6369147" y="1140729"/>
            <a:ext cx="5181600" cy="5036234"/>
          </a:xfrm>
        </p:spPr>
        <p:txBody>
          <a:bodyPr/>
          <a:lstStyle/>
          <a:p>
            <a:pPr marL="0" indent="0">
              <a:buNone/>
            </a:pPr>
            <a:r>
              <a:rPr lang="en-US" sz="2000" dirty="0"/>
              <a:t>Bar Graph </a:t>
            </a:r>
          </a:p>
          <a:p>
            <a:pPr lvl="1"/>
            <a:r>
              <a:rPr lang="en-US" sz="2000" dirty="0"/>
              <a:t> Success rate vs. Orbit </a:t>
            </a:r>
          </a:p>
          <a:p>
            <a:pPr marL="0" indent="0">
              <a:buNone/>
            </a:pPr>
            <a:r>
              <a:rPr lang="en-US" sz="2000" dirty="0"/>
              <a:t>Bar graphs show the relationship between numeric and categoric variables</a:t>
            </a:r>
          </a:p>
          <a:p>
            <a:pPr marL="0" indent="0">
              <a:buNone/>
            </a:pPr>
            <a:endParaRPr lang="en-US" sz="2000" dirty="0"/>
          </a:p>
          <a:p>
            <a:pPr marL="0" indent="0">
              <a:buNone/>
            </a:pPr>
            <a:r>
              <a:rPr lang="en-US" sz="2000" dirty="0"/>
              <a:t>Line Graph </a:t>
            </a:r>
          </a:p>
          <a:p>
            <a:pPr lvl="1"/>
            <a:r>
              <a:rPr lang="en-US" sz="2000" dirty="0"/>
              <a:t> Success rate vs. Year</a:t>
            </a:r>
          </a:p>
          <a:p>
            <a:pPr marL="0" indent="0">
              <a:buNone/>
            </a:pPr>
            <a:r>
              <a:rPr lang="en-US" sz="2000" dirty="0"/>
              <a:t>Line graphs show data variables and their trends. Line graphs can help to show global behavior and make predictions for unseen data</a:t>
            </a:r>
          </a:p>
          <a:p>
            <a:pPr marL="0" indent="0">
              <a:buNone/>
            </a:pPr>
            <a:endParaRPr lang="en-US" sz="2000" dirty="0"/>
          </a:p>
          <a:p>
            <a:pPr marL="0" indent="0">
              <a:buNone/>
            </a:pPr>
            <a:r>
              <a:rPr lang="en-US" sz="2000" dirty="0"/>
              <a:t>GitHub link code: </a:t>
            </a:r>
            <a:r>
              <a:rPr lang="en-US" sz="2000" dirty="0">
                <a:solidFill>
                  <a:srgbClr val="0948CB"/>
                </a:solidFill>
              </a:rPr>
              <a:t>https://github.com/Constance-Adusei/Cousera/blob/main/Caption_project/jupyter-labs-eda-dataviz.ipynb</a:t>
            </a:r>
          </a:p>
        </p:txBody>
      </p:sp>
    </p:spTree>
    <p:extLst>
      <p:ext uri="{BB962C8B-B14F-4D97-AF65-F5344CB8AC3E}">
        <p14:creationId xmlns:p14="http://schemas.microsoft.com/office/powerpoint/2010/main" val="198813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66092"/>
            <a:ext cx="12192000" cy="5725551"/>
          </a:xfrm>
          <a:prstGeom prst="rect">
            <a:avLst/>
          </a:prstGeom>
        </p:spPr>
        <p:txBody>
          <a:bodyPr lIns="91440" tIns="45720" rIns="91440" bIns="45720" anchor="t"/>
          <a:lstStyle/>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r>
              <a:rPr lang="en-US" sz="1800" dirty="0"/>
              <a:t>Displaying the names of the unique launch sites in the space mission. </a:t>
            </a:r>
          </a:p>
          <a:p>
            <a:r>
              <a:rPr lang="en-US" sz="1800" dirty="0"/>
              <a:t> Display 5 records where launch sites begin with the string 'CCA’ </a:t>
            </a:r>
          </a:p>
          <a:p>
            <a:r>
              <a:rPr lang="en-US" sz="1800" dirty="0"/>
              <a:t> Display the total payload mass carried by boosters launched by NASA (CRS).</a:t>
            </a:r>
          </a:p>
          <a:p>
            <a:r>
              <a:rPr lang="en-US" sz="1800" dirty="0"/>
              <a:t> Display average payload mass carried by booster version F9 v1.1. </a:t>
            </a:r>
          </a:p>
          <a:p>
            <a:r>
              <a:rPr lang="en-US" sz="1800" dirty="0"/>
              <a:t> List the date when the first successful landing outcome in the ground pad was achieved. </a:t>
            </a:r>
          </a:p>
          <a:p>
            <a:r>
              <a:rPr lang="en-US" sz="1800" dirty="0"/>
              <a:t> List the names of the boosters which have success in drone ship and have payload mass greater than 4000 but less than 6000.</a:t>
            </a:r>
          </a:p>
          <a:p>
            <a:r>
              <a:rPr lang="en-US" sz="1800" dirty="0"/>
              <a:t> List the total number of successful and failed mission outcomes. </a:t>
            </a:r>
          </a:p>
          <a:p>
            <a:r>
              <a:rPr lang="en-US" sz="1800" dirty="0"/>
              <a:t> List the names of the </a:t>
            </a:r>
            <a:r>
              <a:rPr lang="en-US" sz="1800" dirty="0" err="1"/>
              <a:t>booster_versions</a:t>
            </a:r>
            <a:r>
              <a:rPr lang="en-US" sz="1800" dirty="0"/>
              <a:t> which have carried the maximum payload mass. </a:t>
            </a:r>
          </a:p>
          <a:p>
            <a:r>
              <a:rPr lang="en-US" sz="1800" dirty="0"/>
              <a:t>List the records which will display the month names, failure </a:t>
            </a:r>
            <a:r>
              <a:rPr lang="en-US" sz="1800" dirty="0" err="1"/>
              <a:t>landing_ouutcomes</a:t>
            </a:r>
            <a:r>
              <a:rPr lang="en-US" sz="1800" dirty="0"/>
              <a:t> in drone ship, booster versions, and </a:t>
            </a:r>
            <a:r>
              <a:rPr lang="en-US" sz="1800" dirty="0" err="1"/>
              <a:t>launch_site</a:t>
            </a:r>
            <a:r>
              <a:rPr lang="en-US" sz="1800" dirty="0"/>
              <a:t> for the months in the year 2015. </a:t>
            </a:r>
          </a:p>
          <a:p>
            <a:r>
              <a:rPr lang="en-US" sz="1800" dirty="0"/>
              <a:t>Rank the count of successful </a:t>
            </a:r>
            <a:r>
              <a:rPr lang="en-US" sz="1800" dirty="0" err="1"/>
              <a:t>landiing_outcomes</a:t>
            </a:r>
            <a:r>
              <a:rPr lang="en-US" sz="1800" dirty="0"/>
              <a:t> between the date 04-06-2010 and 20-03-2017 in descending order</a:t>
            </a:r>
          </a:p>
          <a:p>
            <a:r>
              <a:rPr lang="en-US" sz="1800" dirty="0" err="1"/>
              <a:t>Github</a:t>
            </a:r>
            <a:r>
              <a:rPr lang="en-US" sz="1800" dirty="0"/>
              <a:t> link to code: </a:t>
            </a:r>
            <a:r>
              <a:rPr lang="en-US" sz="1800" dirty="0">
                <a:solidFill>
                  <a:srgbClr val="0B49CB"/>
                </a:solidFill>
              </a:rPr>
              <a:t>https://github.com/Constance-Adusei/Cousera/blob/main/Caption_project/jupyter-labs-eda-sql-coursera_sqllite.ipynb</a:t>
            </a:r>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66092"/>
            <a:ext cx="12192000" cy="5591908"/>
          </a:xfrm>
          <a:prstGeom prst="rect">
            <a:avLst/>
          </a:prstGeom>
        </p:spPr>
        <p:txBody>
          <a:bodyPr>
            <a:normAutofit/>
          </a:bodyPr>
          <a:lstStyle/>
          <a:p>
            <a:pPr>
              <a:lnSpc>
                <a:spcPct val="100000"/>
              </a:lnSpc>
              <a:spcBef>
                <a:spcPts val="1400"/>
              </a:spcBef>
            </a:pPr>
            <a:r>
              <a:rPr lang="en-US" sz="1800" dirty="0"/>
              <a:t>Folium map object is centered on NASA Johnson Space Center in Houston. </a:t>
            </a:r>
          </a:p>
          <a:p>
            <a:pPr>
              <a:lnSpc>
                <a:spcPct val="100000"/>
              </a:lnSpc>
              <a:spcBef>
                <a:spcPts val="1400"/>
              </a:spcBef>
            </a:pPr>
            <a:r>
              <a:rPr lang="en-US" sz="1800" dirty="0"/>
              <a:t>Red circle at NASA Johnson Space Center’s coordinate with a label showing its name (</a:t>
            </a:r>
            <a:r>
              <a:rPr lang="en-US" sz="1800" dirty="0" err="1"/>
              <a:t>folium.Circle</a:t>
            </a:r>
            <a:r>
              <a:rPr lang="en-US" sz="1800" dirty="0"/>
              <a:t>, </a:t>
            </a:r>
            <a:r>
              <a:rPr lang="en-US" sz="1800" dirty="0" err="1"/>
              <a:t>folium.map.Marker</a:t>
            </a:r>
            <a:r>
              <a:rPr lang="en-US" sz="1800" dirty="0"/>
              <a:t>). </a:t>
            </a:r>
          </a:p>
          <a:p>
            <a:pPr>
              <a:lnSpc>
                <a:spcPct val="100000"/>
              </a:lnSpc>
              <a:spcBef>
                <a:spcPts val="1400"/>
              </a:spcBef>
            </a:pPr>
            <a:r>
              <a:rPr lang="en-US" sz="1800" dirty="0"/>
              <a:t>Red circles at each launch site coordinates with labels showing the launch site name (</a:t>
            </a:r>
            <a:r>
              <a:rPr lang="en-US" sz="1800" dirty="0" err="1"/>
              <a:t>folium.Circle</a:t>
            </a:r>
            <a:r>
              <a:rPr lang="en-US" sz="1800" dirty="0"/>
              <a:t>, </a:t>
            </a:r>
            <a:r>
              <a:rPr lang="en-US" sz="1800" dirty="0" err="1"/>
              <a:t>folium.map.Marker</a:t>
            </a:r>
            <a:r>
              <a:rPr lang="en-US" sz="1800" dirty="0"/>
              <a:t>, </a:t>
            </a:r>
            <a:r>
              <a:rPr lang="en-US" sz="1800" dirty="0" err="1"/>
              <a:t>folium.features.DivIcon</a:t>
            </a:r>
            <a:r>
              <a:rPr lang="en-US" sz="1800" dirty="0"/>
              <a:t>). </a:t>
            </a:r>
          </a:p>
          <a:p>
            <a:pPr>
              <a:lnSpc>
                <a:spcPct val="100000"/>
              </a:lnSpc>
              <a:spcBef>
                <a:spcPts val="1400"/>
              </a:spcBef>
            </a:pPr>
            <a:r>
              <a:rPr lang="en-US" sz="1800" dirty="0"/>
              <a:t> The grouping of points in a cluster to display multiple and different information for the same coordinates (</a:t>
            </a:r>
            <a:r>
              <a:rPr lang="en-US" sz="1800" dirty="0" err="1"/>
              <a:t>folium.plugins.MarkerCluster</a:t>
            </a:r>
            <a:r>
              <a:rPr lang="en-US" sz="1800" dirty="0"/>
              <a:t>). </a:t>
            </a:r>
          </a:p>
          <a:p>
            <a:pPr>
              <a:lnSpc>
                <a:spcPct val="100000"/>
              </a:lnSpc>
              <a:spcBef>
                <a:spcPts val="1400"/>
              </a:spcBef>
            </a:pPr>
            <a:r>
              <a:rPr lang="en-US" sz="1800" dirty="0"/>
              <a:t> Markers to show successful and unsuccessful landings. Green for successful landing and Red for unsuccessful landing. (</a:t>
            </a:r>
            <a:r>
              <a:rPr lang="en-US" sz="1800" dirty="0" err="1"/>
              <a:t>folium.map.Marker</a:t>
            </a:r>
            <a:r>
              <a:rPr lang="en-US" sz="1800" dirty="0"/>
              <a:t>, </a:t>
            </a:r>
            <a:r>
              <a:rPr lang="en-US" sz="1800" dirty="0" err="1"/>
              <a:t>folium.Icon</a:t>
            </a:r>
            <a:r>
              <a:rPr lang="en-US" sz="1800" dirty="0"/>
              <a:t>). </a:t>
            </a:r>
          </a:p>
          <a:p>
            <a:pPr>
              <a:lnSpc>
                <a:spcPct val="100000"/>
              </a:lnSpc>
              <a:spcBef>
                <a:spcPts val="1400"/>
              </a:spcBef>
            </a:pPr>
            <a:r>
              <a:rPr lang="en-US" sz="1800" dirty="0"/>
              <a:t>Markers to show distance between launch site to key locations (railway, highway, </a:t>
            </a:r>
            <a:r>
              <a:rPr lang="en-US" sz="1800" dirty="0" err="1"/>
              <a:t>coastway</a:t>
            </a:r>
            <a:r>
              <a:rPr lang="en-US" sz="1800" dirty="0"/>
              <a:t>, city) and plot a line between them. (</a:t>
            </a:r>
            <a:r>
              <a:rPr lang="en-US" sz="1800" dirty="0" err="1"/>
              <a:t>folium.map.Marker</a:t>
            </a:r>
            <a:r>
              <a:rPr lang="en-US" sz="1800" dirty="0"/>
              <a:t>, </a:t>
            </a:r>
            <a:r>
              <a:rPr lang="en-US" sz="1800" dirty="0" err="1"/>
              <a:t>folium.PolyLine</a:t>
            </a:r>
            <a:r>
              <a:rPr lang="en-US" sz="1800" dirty="0"/>
              <a:t>, </a:t>
            </a:r>
            <a:r>
              <a:rPr lang="en-US" sz="1800" dirty="0" err="1"/>
              <a:t>folium.features.DivIcon</a:t>
            </a:r>
            <a:r>
              <a:rPr lang="en-US" sz="1800" dirty="0"/>
              <a:t>) </a:t>
            </a:r>
          </a:p>
          <a:p>
            <a:pPr>
              <a:lnSpc>
                <a:spcPct val="100000"/>
              </a:lnSpc>
              <a:spcBef>
                <a:spcPts val="1400"/>
              </a:spcBef>
            </a:pPr>
            <a:r>
              <a:rPr lang="en-US" sz="1800" dirty="0"/>
              <a:t>These objects are created in order to understand better the problem and the data. We can show easily all launch sites, their surroundings and the number of successful and unsuccessful landings.</a:t>
            </a:r>
          </a:p>
          <a:p>
            <a:r>
              <a:rPr lang="en-US" sz="1800" dirty="0" err="1"/>
              <a:t>Github</a:t>
            </a:r>
            <a:r>
              <a:rPr lang="en-US" sz="1800" dirty="0"/>
              <a:t> link to code: </a:t>
            </a:r>
            <a:r>
              <a:rPr lang="en-US" sz="1800" dirty="0">
                <a:solidFill>
                  <a:srgbClr val="0B49CB"/>
                </a:solidFill>
              </a:rPr>
              <a:t>https://github.com/Constance-Adusei/Cousera/blob/main/Caption_project/lab_jupyter_launch_site_location.ipynb</a:t>
            </a:r>
            <a:endParaRPr lang="en-US" dirty="0">
              <a:solidFill>
                <a:srgbClr val="0B49CB"/>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08294"/>
            <a:ext cx="12192000" cy="5549705"/>
          </a:xfrm>
          <a:prstGeom prst="rect">
            <a:avLst/>
          </a:prstGeom>
        </p:spPr>
        <p:txBody>
          <a:bodyPr vert="horz" lIns="91440" tIns="45720" rIns="91440" bIns="45720" rtlCol="0" anchor="t">
            <a:normAutofit/>
          </a:bodyPr>
          <a:lstStyle/>
          <a:p>
            <a:r>
              <a:rPr lang="en-US" dirty="0"/>
              <a:t>Dashboard has a dropdown, pie chart, range slider and scatter plot components</a:t>
            </a:r>
          </a:p>
          <a:p>
            <a:pPr lvl="1"/>
            <a:r>
              <a:rPr lang="en-US" dirty="0"/>
              <a:t> Dropdown allows a user to choose the launch site or all launch sites (</a:t>
            </a:r>
            <a:r>
              <a:rPr lang="en-US" dirty="0" err="1"/>
              <a:t>dash_core_components.Dropdown</a:t>
            </a:r>
            <a:r>
              <a:rPr lang="en-US" dirty="0"/>
              <a:t>). </a:t>
            </a:r>
          </a:p>
          <a:p>
            <a:pPr lvl="1"/>
            <a:r>
              <a:rPr lang="en-US" dirty="0"/>
              <a:t>Pie chart shows the total success and the total failure for the launch site chosen with the dropdown component (</a:t>
            </a:r>
            <a:r>
              <a:rPr lang="en-US" dirty="0" err="1"/>
              <a:t>plotly.express.pie</a:t>
            </a:r>
            <a:r>
              <a:rPr lang="en-US" dirty="0"/>
              <a:t>). </a:t>
            </a:r>
          </a:p>
          <a:p>
            <a:pPr lvl="1"/>
            <a:r>
              <a:rPr lang="en-US" dirty="0"/>
              <a:t>Range slider allows a user to select a payload mass in a fixed range (</a:t>
            </a:r>
            <a:r>
              <a:rPr lang="en-US" dirty="0" err="1"/>
              <a:t>dash_core_components.RangeSlider</a:t>
            </a:r>
            <a:r>
              <a:rPr lang="en-US" dirty="0"/>
              <a:t>). </a:t>
            </a:r>
          </a:p>
          <a:p>
            <a:pPr lvl="1"/>
            <a:r>
              <a:rPr lang="en-US" dirty="0"/>
              <a:t>Scatter chart shows the relationship between two variables, in particular, Success vs Payload Mass (</a:t>
            </a:r>
            <a:r>
              <a:rPr lang="en-US" dirty="0" err="1"/>
              <a:t>plotly.express.scatter</a:t>
            </a:r>
            <a:r>
              <a:rPr lang="en-US" dirty="0"/>
              <a:t>).</a:t>
            </a:r>
          </a:p>
          <a:p>
            <a:pPr lvl="1"/>
            <a:endParaRPr lang="en-US" dirty="0"/>
          </a:p>
          <a:p>
            <a:pPr lvl="1"/>
            <a:r>
              <a:rPr lang="en-US" dirty="0" err="1"/>
              <a:t>Github</a:t>
            </a:r>
            <a:r>
              <a:rPr lang="en-US" dirty="0"/>
              <a:t> link to code</a:t>
            </a:r>
            <a:r>
              <a:rPr lang="en-US" dirty="0">
                <a:solidFill>
                  <a:srgbClr val="0948CB"/>
                </a:solidFill>
              </a:rPr>
              <a:t>https://github.com/Constance-Adusei/Cousera/blob/main/Caption_project/spacex_dash_app.py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52024"/>
            <a:ext cx="6057900" cy="5605975"/>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Preparation</a:t>
            </a:r>
          </a:p>
          <a:p>
            <a:pPr lvl="1">
              <a:lnSpc>
                <a:spcPct val="100000"/>
              </a:lnSpc>
              <a:spcBef>
                <a:spcPts val="1400"/>
              </a:spcBef>
            </a:pPr>
            <a:r>
              <a:rPr lang="en-US" sz="2200" dirty="0">
                <a:solidFill>
                  <a:schemeClr val="accent3">
                    <a:lumMod val="25000"/>
                  </a:schemeClr>
                </a:solidFill>
                <a:latin typeface="Abadi" panose="020B0604020104020204" pitchFamily="34" charset="0"/>
              </a:rPr>
              <a:t>Data Loading</a:t>
            </a:r>
          </a:p>
          <a:p>
            <a:pPr lvl="1">
              <a:lnSpc>
                <a:spcPct val="100000"/>
              </a:lnSpc>
              <a:spcBef>
                <a:spcPts val="1400"/>
              </a:spcBef>
            </a:pPr>
            <a:r>
              <a:rPr lang="en-US" sz="2200" dirty="0">
                <a:solidFill>
                  <a:schemeClr val="accent3">
                    <a:lumMod val="25000"/>
                  </a:schemeClr>
                </a:solidFill>
                <a:latin typeface="Abadi" panose="020B0604020104020204" pitchFamily="34" charset="0"/>
              </a:rPr>
              <a:t>Data </a:t>
            </a:r>
            <a:r>
              <a:rPr lang="en-US" sz="2100" dirty="0">
                <a:solidFill>
                  <a:schemeClr val="accent3">
                    <a:lumMod val="25000"/>
                  </a:schemeClr>
                </a:solidFill>
                <a:latin typeface="Abadi" panose="020B0604020104020204" pitchFamily="34" charset="0"/>
              </a:rPr>
              <a:t>Standardization</a:t>
            </a:r>
          </a:p>
          <a:p>
            <a:pPr lvl="1">
              <a:lnSpc>
                <a:spcPct val="100000"/>
              </a:lnSpc>
              <a:spcBef>
                <a:spcPts val="1400"/>
              </a:spcBef>
            </a:pPr>
            <a:r>
              <a:rPr lang="en-US" sz="2200" dirty="0">
                <a:solidFill>
                  <a:schemeClr val="accent3">
                    <a:lumMod val="25000"/>
                  </a:schemeClr>
                </a:solidFill>
                <a:latin typeface="Abadi" panose="020B0604020104020204" pitchFamily="34" charset="0"/>
              </a:rPr>
              <a:t>Train-Test Split of the data</a:t>
            </a:r>
          </a:p>
          <a:p>
            <a:pPr>
              <a:lnSpc>
                <a:spcPct val="100000"/>
              </a:lnSpc>
              <a:spcBef>
                <a:spcPts val="1400"/>
              </a:spcBef>
            </a:pPr>
            <a:r>
              <a:rPr lang="en-US" sz="2200" dirty="0">
                <a:solidFill>
                  <a:schemeClr val="accent3">
                    <a:lumMod val="25000"/>
                  </a:schemeClr>
                </a:solidFill>
                <a:latin typeface="Abadi" panose="020B0604020104020204" pitchFamily="34" charset="0"/>
              </a:rPr>
              <a:t>Model preparation </a:t>
            </a:r>
          </a:p>
          <a:p>
            <a:pPr lvl="1">
              <a:lnSpc>
                <a:spcPct val="100000"/>
              </a:lnSpc>
              <a:spcBef>
                <a:spcPts val="1400"/>
              </a:spcBef>
            </a:pPr>
            <a:r>
              <a:rPr lang="en-US" sz="2200" dirty="0">
                <a:solidFill>
                  <a:schemeClr val="accent3">
                    <a:lumMod val="25000"/>
                  </a:schemeClr>
                </a:solidFill>
                <a:latin typeface="Abadi" panose="020B0604020104020204" pitchFamily="34" charset="0"/>
              </a:rPr>
              <a:t>Selection of machine learning algorithms  </a:t>
            </a:r>
          </a:p>
          <a:p>
            <a:pPr lvl="1">
              <a:lnSpc>
                <a:spcPct val="100000"/>
              </a:lnSpc>
              <a:spcBef>
                <a:spcPts val="1400"/>
              </a:spcBef>
            </a:pPr>
            <a:r>
              <a:rPr lang="en-US" sz="2200" dirty="0">
                <a:solidFill>
                  <a:schemeClr val="accent3">
                    <a:lumMod val="25000"/>
                  </a:schemeClr>
                </a:solidFill>
                <a:latin typeface="Abadi" panose="020B0604020104020204" pitchFamily="34" charset="0"/>
              </a:rPr>
              <a:t>parameters for each algorithm to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2200" dirty="0">
                <a:solidFill>
                  <a:schemeClr val="accent3">
                    <a:lumMod val="25000"/>
                  </a:schemeClr>
                </a:solidFill>
                <a:latin typeface="Abadi" panose="020B0604020104020204" pitchFamily="34" charset="0"/>
              </a:rPr>
              <a:t>Training </a:t>
            </a:r>
            <a:r>
              <a:rPr lang="en-US" sz="2200" dirty="0" err="1">
                <a:solidFill>
                  <a:schemeClr val="accent3">
                    <a:lumMod val="25000"/>
                  </a:schemeClr>
                </a:solidFill>
                <a:latin typeface="Abadi" panose="020B0604020104020204" pitchFamily="34" charset="0"/>
              </a:rPr>
              <a:t>GridSearchModel</a:t>
            </a:r>
            <a:r>
              <a:rPr lang="en-US" sz="2200" dirty="0">
                <a:solidFill>
                  <a:schemeClr val="accent3">
                    <a:lumMod val="25000"/>
                  </a:schemeClr>
                </a:solidFill>
                <a:latin typeface="Abadi" panose="020B0604020104020204" pitchFamily="34" charset="0"/>
              </a:rPr>
              <a:t> models with the training dataset</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a:t>
            </a:r>
          </a:p>
          <a:p>
            <a:pPr lvl="1">
              <a:lnSpc>
                <a:spcPct val="100000"/>
              </a:lnSpc>
              <a:spcBef>
                <a:spcPts val="1400"/>
              </a:spcBef>
            </a:pPr>
            <a:r>
              <a:rPr lang="en-US" sz="2200" dirty="0">
                <a:solidFill>
                  <a:schemeClr val="accent3">
                    <a:lumMod val="25000"/>
                  </a:schemeClr>
                </a:solidFill>
                <a:latin typeface="Abadi" panose="020B0604020104020204" pitchFamily="34" charset="0"/>
              </a:rPr>
              <a:t>Get the best hyperparameters for each type of model </a:t>
            </a:r>
          </a:p>
          <a:p>
            <a:pPr lvl="1">
              <a:lnSpc>
                <a:spcPct val="100000"/>
              </a:lnSpc>
              <a:spcBef>
                <a:spcPts val="1400"/>
              </a:spcBef>
            </a:pPr>
            <a:r>
              <a:rPr lang="en-US" sz="2200" dirty="0">
                <a:solidFill>
                  <a:schemeClr val="accent3">
                    <a:lumMod val="25000"/>
                  </a:schemeClr>
                </a:solidFill>
                <a:latin typeface="Abadi" panose="020B0604020104020204" pitchFamily="34" charset="0"/>
              </a:rPr>
              <a:t>Compute accuracy for each model with the test dataset </a:t>
            </a:r>
          </a:p>
          <a:p>
            <a:pPr lvl="1">
              <a:lnSpc>
                <a:spcPct val="100000"/>
              </a:lnSpc>
              <a:spcBef>
                <a:spcPts val="1400"/>
              </a:spcBef>
            </a:pPr>
            <a:r>
              <a:rPr lang="en-US" sz="2200" dirty="0">
                <a:solidFill>
                  <a:schemeClr val="accent3">
                    <a:lumMod val="25000"/>
                  </a:schemeClr>
                </a:solidFill>
                <a:latin typeface="Abadi" panose="020B0604020104020204" pitchFamily="34" charset="0"/>
              </a:rPr>
              <a:t>Confusion Matrix Evaluation</a:t>
            </a:r>
          </a:p>
          <a:p>
            <a:pPr>
              <a:lnSpc>
                <a:spcPct val="100000"/>
              </a:lnSpc>
              <a:spcBef>
                <a:spcPts val="1400"/>
              </a:spcBef>
            </a:pPr>
            <a:r>
              <a:rPr lang="en-US" sz="2200" dirty="0">
                <a:solidFill>
                  <a:schemeClr val="accent3">
                    <a:lumMod val="25000"/>
                  </a:schemeClr>
                </a:solidFill>
                <a:latin typeface="Abadi" panose="020B0604020104020204" pitchFamily="34" charset="0"/>
              </a:rPr>
              <a:t>Model comparison </a:t>
            </a:r>
          </a:p>
          <a:p>
            <a:pPr lvl="1">
              <a:lnSpc>
                <a:spcPct val="100000"/>
              </a:lnSpc>
              <a:spcBef>
                <a:spcPts val="1400"/>
              </a:spcBef>
            </a:pPr>
            <a:r>
              <a:rPr lang="en-US" sz="2200" dirty="0">
                <a:solidFill>
                  <a:schemeClr val="accent3">
                    <a:lumMod val="25000"/>
                  </a:schemeClr>
                </a:solidFill>
                <a:latin typeface="Abadi" panose="020B0604020104020204" pitchFamily="34" charset="0"/>
              </a:rPr>
              <a:t>Comparison of models according to their accuracy </a:t>
            </a:r>
          </a:p>
          <a:p>
            <a:pPr lvl="1">
              <a:lnSpc>
                <a:spcPct val="100000"/>
              </a:lnSpc>
              <a:spcBef>
                <a:spcPts val="1400"/>
              </a:spcBef>
            </a:pPr>
            <a:r>
              <a:rPr lang="en-US" sz="2200" dirty="0">
                <a:solidFill>
                  <a:schemeClr val="accent3">
                    <a:lumMod val="25000"/>
                  </a:schemeClr>
                </a:solidFill>
                <a:latin typeface="Abadi" panose="020B0604020104020204" pitchFamily="34" charset="0"/>
              </a:rPr>
              <a:t>Chosen the best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D0D03FDE-3E78-C072-1E4D-D737301D1BC8}"/>
              </a:ext>
            </a:extLst>
          </p:cNvPr>
          <p:cNvSpPr txBox="1"/>
          <p:nvPr/>
        </p:nvSpPr>
        <p:spPr>
          <a:xfrm>
            <a:off x="6134102" y="1252024"/>
            <a:ext cx="6057898" cy="6186309"/>
          </a:xfrm>
          <a:prstGeom prst="rect">
            <a:avLst/>
          </a:prstGeom>
          <a:noFill/>
        </p:spPr>
        <p:txBody>
          <a:bodyPr wrap="square">
            <a:spAutoFit/>
          </a:bodyPr>
          <a:lstStyle/>
          <a:p>
            <a:r>
              <a:rPr lang="en-US" dirty="0">
                <a:solidFill>
                  <a:srgbClr val="000000"/>
                </a:solidFill>
                <a:latin typeface="Helvetica Neue"/>
              </a:rPr>
              <a:t>Flowchart for the Predictive Analysis</a:t>
            </a:r>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r>
              <a:rPr lang="en-US" dirty="0">
                <a:solidFill>
                  <a:srgbClr val="000000"/>
                </a:solidFill>
                <a:latin typeface="Helvetica Neue"/>
              </a:rPr>
              <a:t>GitHub link for code: </a:t>
            </a:r>
            <a:r>
              <a:rPr lang="en-US" dirty="0">
                <a:solidFill>
                  <a:srgbClr val="0948CB"/>
                </a:solidFill>
                <a:latin typeface="Helvetica Neue"/>
              </a:rPr>
              <a:t>https://github.com/Constance-Adusei/Cousera/blob/main/Caption_project/SpaceX_Machine%20Learning%20Prediction_Part_5.ipynb</a:t>
            </a:r>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solidFill>
                <a:srgbClr val="000000"/>
              </a:solidFill>
              <a:latin typeface="Helvetica Neue"/>
            </a:endParaRPr>
          </a:p>
          <a:p>
            <a:endParaRPr lang="en-US" dirty="0"/>
          </a:p>
        </p:txBody>
      </p:sp>
      <p:sp>
        <p:nvSpPr>
          <p:cNvPr id="9" name="Rectangle: Rounded Corners 8">
            <a:extLst>
              <a:ext uri="{FF2B5EF4-FFF2-40B4-BE49-F238E27FC236}">
                <a16:creationId xmlns:a16="http://schemas.microsoft.com/office/drawing/2014/main" id="{0CAD02BA-1CDC-27DC-933F-D7637842447A}"/>
              </a:ext>
            </a:extLst>
          </p:cNvPr>
          <p:cNvSpPr/>
          <p:nvPr/>
        </p:nvSpPr>
        <p:spPr>
          <a:xfrm>
            <a:off x="6274190" y="1729097"/>
            <a:ext cx="2039816" cy="1441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10" name="Rectangle: Rounded Corners 9">
            <a:extLst>
              <a:ext uri="{FF2B5EF4-FFF2-40B4-BE49-F238E27FC236}">
                <a16:creationId xmlns:a16="http://schemas.microsoft.com/office/drawing/2014/main" id="{7DC63C8F-DD32-9B7F-538D-A66B2B9CC26D}"/>
              </a:ext>
            </a:extLst>
          </p:cNvPr>
          <p:cNvSpPr/>
          <p:nvPr/>
        </p:nvSpPr>
        <p:spPr>
          <a:xfrm>
            <a:off x="9622137" y="1729097"/>
            <a:ext cx="2039816" cy="1441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Preparation</a:t>
            </a:r>
          </a:p>
        </p:txBody>
      </p:sp>
      <p:sp>
        <p:nvSpPr>
          <p:cNvPr id="11" name="Arrow: Right 10">
            <a:extLst>
              <a:ext uri="{FF2B5EF4-FFF2-40B4-BE49-F238E27FC236}">
                <a16:creationId xmlns:a16="http://schemas.microsoft.com/office/drawing/2014/main" id="{EA1419D5-F379-4C0A-BA65-1CEF701E4424}"/>
              </a:ext>
            </a:extLst>
          </p:cNvPr>
          <p:cNvSpPr/>
          <p:nvPr/>
        </p:nvSpPr>
        <p:spPr>
          <a:xfrm>
            <a:off x="8564128" y="2359110"/>
            <a:ext cx="875294" cy="181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C8736-9684-FF1A-07F1-3B9470F2A91A}"/>
              </a:ext>
            </a:extLst>
          </p:cNvPr>
          <p:cNvSpPr/>
          <p:nvPr/>
        </p:nvSpPr>
        <p:spPr>
          <a:xfrm>
            <a:off x="6274190" y="3781822"/>
            <a:ext cx="2039816" cy="1441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Comparison</a:t>
            </a:r>
          </a:p>
        </p:txBody>
      </p:sp>
      <p:sp>
        <p:nvSpPr>
          <p:cNvPr id="13" name="Rectangle: Rounded Corners 12">
            <a:extLst>
              <a:ext uri="{FF2B5EF4-FFF2-40B4-BE49-F238E27FC236}">
                <a16:creationId xmlns:a16="http://schemas.microsoft.com/office/drawing/2014/main" id="{B54A7A19-18B2-2A5E-5F88-00F17C683BBD}"/>
              </a:ext>
            </a:extLst>
          </p:cNvPr>
          <p:cNvSpPr/>
          <p:nvPr/>
        </p:nvSpPr>
        <p:spPr>
          <a:xfrm>
            <a:off x="9622137" y="3781822"/>
            <a:ext cx="2039816" cy="1441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a:t>
            </a:r>
          </a:p>
        </p:txBody>
      </p:sp>
      <p:sp>
        <p:nvSpPr>
          <p:cNvPr id="14" name="Arrow: Right 13">
            <a:extLst>
              <a:ext uri="{FF2B5EF4-FFF2-40B4-BE49-F238E27FC236}">
                <a16:creationId xmlns:a16="http://schemas.microsoft.com/office/drawing/2014/main" id="{03806846-C6B3-D2EB-D664-15923B939B29}"/>
              </a:ext>
            </a:extLst>
          </p:cNvPr>
          <p:cNvSpPr/>
          <p:nvPr/>
        </p:nvSpPr>
        <p:spPr>
          <a:xfrm rot="10800000">
            <a:off x="8564128" y="4411835"/>
            <a:ext cx="875294" cy="181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0FFE092-8307-7243-1EED-4C597A45FDE4}"/>
              </a:ext>
            </a:extLst>
          </p:cNvPr>
          <p:cNvSpPr/>
          <p:nvPr/>
        </p:nvSpPr>
        <p:spPr>
          <a:xfrm>
            <a:off x="10550605" y="3288538"/>
            <a:ext cx="182880" cy="374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24303"/>
            <a:ext cx="12191999" cy="553369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Scatter plot of Flight Number vs Launch Site  shows most of the launch from VAFB SLC 4E site was successful compared to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launching occurred on the middle and larger flight numbers and the once on the small Flight Numbers were unsuccessful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C67977D-2435-805E-1AD4-33F001FAB382}"/>
              </a:ext>
            </a:extLst>
          </p:cNvPr>
          <p:cNvPicPr>
            <a:picLocks noChangeAspect="1"/>
          </p:cNvPicPr>
          <p:nvPr/>
        </p:nvPicPr>
        <p:blipFill>
          <a:blip r:embed="rId3"/>
          <a:stretch>
            <a:fillRect/>
          </a:stretch>
        </p:blipFill>
        <p:spPr>
          <a:xfrm>
            <a:off x="526942" y="1324304"/>
            <a:ext cx="11143282" cy="34053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86358"/>
            <a:ext cx="6338807" cy="5571641"/>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B5BC9D9-8ACD-7565-FF20-0E4A811D3A6A}"/>
              </a:ext>
            </a:extLst>
          </p:cNvPr>
          <p:cNvPicPr>
            <a:picLocks noChangeAspect="1"/>
          </p:cNvPicPr>
          <p:nvPr/>
        </p:nvPicPr>
        <p:blipFill>
          <a:blip r:embed="rId3"/>
          <a:stretch>
            <a:fillRect/>
          </a:stretch>
        </p:blipFill>
        <p:spPr>
          <a:xfrm>
            <a:off x="770011" y="1394847"/>
            <a:ext cx="5287890" cy="5032364"/>
          </a:xfrm>
          <a:prstGeom prst="rect">
            <a:avLst/>
          </a:prstGeom>
        </p:spPr>
      </p:pic>
      <p:sp>
        <p:nvSpPr>
          <p:cNvPr id="7" name="Content Placeholder 2">
            <a:extLst>
              <a:ext uri="{FF2B5EF4-FFF2-40B4-BE49-F238E27FC236}">
                <a16:creationId xmlns:a16="http://schemas.microsoft.com/office/drawing/2014/main" id="{D2F28417-32DB-3119-3026-83946F354D84}"/>
              </a:ext>
            </a:extLst>
          </p:cNvPr>
          <p:cNvSpPr txBox="1">
            <a:spLocks/>
          </p:cNvSpPr>
          <p:nvPr/>
        </p:nvSpPr>
        <p:spPr>
          <a:xfrm>
            <a:off x="6478293" y="1286359"/>
            <a:ext cx="5517396" cy="5941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600" dirty="0">
              <a:solidFill>
                <a:srgbClr val="000000"/>
              </a:solidFill>
              <a:latin typeface="Helvetica Neue"/>
            </a:endParaRPr>
          </a:p>
          <a:p>
            <a:pPr>
              <a:lnSpc>
                <a:spcPct val="100000"/>
              </a:lnSpc>
              <a:spcBef>
                <a:spcPts val="1400"/>
              </a:spcBef>
            </a:pPr>
            <a:endParaRPr lang="en-US" sz="1600" dirty="0">
              <a:solidFill>
                <a:srgbClr val="000000"/>
              </a:solidFill>
              <a:latin typeface="Helvetica Neue"/>
            </a:endParaRPr>
          </a:p>
          <a:p>
            <a:pPr>
              <a:lnSpc>
                <a:spcPct val="100000"/>
              </a:lnSpc>
              <a:spcBef>
                <a:spcPts val="1400"/>
              </a:spcBef>
            </a:pPr>
            <a:endParaRPr lang="en-US" sz="1600" dirty="0">
              <a:solidFill>
                <a:srgbClr val="000000"/>
              </a:solidFill>
              <a:latin typeface="Helvetica Neue"/>
            </a:endParaRPr>
          </a:p>
          <a:p>
            <a:pPr>
              <a:lnSpc>
                <a:spcPct val="100000"/>
              </a:lnSpc>
              <a:spcBef>
                <a:spcPts val="1400"/>
              </a:spcBef>
            </a:pPr>
            <a:r>
              <a:rPr lang="en-US" sz="2200" dirty="0">
                <a:solidFill>
                  <a:srgbClr val="000000"/>
                </a:solidFill>
                <a:latin typeface="Helvetica Neue"/>
              </a:rPr>
              <a:t>The plot shows that</a:t>
            </a:r>
            <a:r>
              <a:rPr lang="en-US" sz="2200" b="0" i="0" dirty="0">
                <a:solidFill>
                  <a:srgbClr val="000000"/>
                </a:solidFill>
                <a:effectLst/>
                <a:latin typeface="Helvetica Neue"/>
              </a:rPr>
              <a:t> the VAFB-SLC launch site there are no rockets launched for heavy payload mass(greater than 10000).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79349"/>
            <a:ext cx="6648773" cy="516093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BA8DE39-740B-B365-F205-191E2A0168C5}"/>
              </a:ext>
            </a:extLst>
          </p:cNvPr>
          <p:cNvPicPr>
            <a:picLocks noChangeAspect="1"/>
          </p:cNvPicPr>
          <p:nvPr/>
        </p:nvPicPr>
        <p:blipFill>
          <a:blip r:embed="rId3"/>
          <a:stretch>
            <a:fillRect/>
          </a:stretch>
        </p:blipFill>
        <p:spPr>
          <a:xfrm>
            <a:off x="0" y="1379349"/>
            <a:ext cx="6214820" cy="5478651"/>
          </a:xfrm>
          <a:prstGeom prst="rect">
            <a:avLst/>
          </a:prstGeom>
        </p:spPr>
      </p:pic>
      <p:sp>
        <p:nvSpPr>
          <p:cNvPr id="9" name="Content Placeholder 2">
            <a:extLst>
              <a:ext uri="{FF2B5EF4-FFF2-40B4-BE49-F238E27FC236}">
                <a16:creationId xmlns:a16="http://schemas.microsoft.com/office/drawing/2014/main" id="{B573A93C-E69A-6069-3B9B-83475E0E1AD9}"/>
              </a:ext>
            </a:extLst>
          </p:cNvPr>
          <p:cNvSpPr txBox="1">
            <a:spLocks/>
          </p:cNvSpPr>
          <p:nvPr/>
        </p:nvSpPr>
        <p:spPr>
          <a:xfrm>
            <a:off x="6679769" y="1379349"/>
            <a:ext cx="5512231" cy="51609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bar graph shows that Orbit type, ES-L1, GEO, HEO and SSO have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graph also shows that the Orbit type SO, has 0 success rate, making it the least with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55363"/>
            <a:ext cx="12191999" cy="5602637"/>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0" i="0" dirty="0">
                <a:solidFill>
                  <a:srgbClr val="000000"/>
                </a:solidFill>
                <a:effectLst/>
                <a:latin typeface="Helvetica Neue"/>
              </a:rPr>
              <a:t>It can be seen from graph that the LEO orbit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F499AB4-870F-2E41-BE06-871042A8B227}"/>
              </a:ext>
            </a:extLst>
          </p:cNvPr>
          <p:cNvPicPr>
            <a:picLocks noChangeAspect="1"/>
          </p:cNvPicPr>
          <p:nvPr/>
        </p:nvPicPr>
        <p:blipFill>
          <a:blip r:embed="rId3"/>
          <a:stretch>
            <a:fillRect/>
          </a:stretch>
        </p:blipFill>
        <p:spPr>
          <a:xfrm>
            <a:off x="356461" y="1321876"/>
            <a:ext cx="11592732" cy="400954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86359"/>
            <a:ext cx="12192000" cy="5571641"/>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can be seen from the graph that’ with heavy payloads the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33C5829-3A2F-228A-3692-F97C77F60CC5}"/>
              </a:ext>
            </a:extLst>
          </p:cNvPr>
          <p:cNvPicPr>
            <a:picLocks noChangeAspect="1"/>
          </p:cNvPicPr>
          <p:nvPr/>
        </p:nvPicPr>
        <p:blipFill>
          <a:blip r:embed="rId3"/>
          <a:stretch>
            <a:fillRect/>
          </a:stretch>
        </p:blipFill>
        <p:spPr>
          <a:xfrm>
            <a:off x="356461" y="1286360"/>
            <a:ext cx="11468745" cy="36421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55362"/>
            <a:ext cx="12191999" cy="560263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from the graph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916FE16-2321-205B-22B8-C5215DD84B6D}"/>
              </a:ext>
            </a:extLst>
          </p:cNvPr>
          <p:cNvPicPr>
            <a:picLocks noChangeAspect="1"/>
          </p:cNvPicPr>
          <p:nvPr/>
        </p:nvPicPr>
        <p:blipFill>
          <a:blip r:embed="rId3"/>
          <a:stretch>
            <a:fillRect/>
          </a:stretch>
        </p:blipFill>
        <p:spPr>
          <a:xfrm>
            <a:off x="1563391" y="1342971"/>
            <a:ext cx="9440406" cy="451493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17356"/>
            <a:ext cx="12192000" cy="5540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four unique launch sites after the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 VAFB SLC-4E, KSC LC-39A, CCAFS SLC-40 are the sites where the rockets were launch</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107FF27-A495-F2E5-9D4E-2DEDA444FC5A}"/>
              </a:ext>
            </a:extLst>
          </p:cNvPr>
          <p:cNvPicPr>
            <a:picLocks noChangeAspect="1"/>
          </p:cNvPicPr>
          <p:nvPr/>
        </p:nvPicPr>
        <p:blipFill>
          <a:blip r:embed="rId3"/>
          <a:stretch>
            <a:fillRect/>
          </a:stretch>
        </p:blipFill>
        <p:spPr>
          <a:xfrm>
            <a:off x="1177872" y="1813302"/>
            <a:ext cx="3213718" cy="30686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2854"/>
            <a:ext cx="12192000" cy="55251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with Launch Sites beginning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62CF800-1BF1-D3E1-8836-86170BA81DA1}"/>
              </a:ext>
            </a:extLst>
          </p:cNvPr>
          <p:cNvPicPr>
            <a:picLocks noChangeAspect="1"/>
          </p:cNvPicPr>
          <p:nvPr/>
        </p:nvPicPr>
        <p:blipFill>
          <a:blip r:embed="rId3"/>
          <a:stretch>
            <a:fillRect/>
          </a:stretch>
        </p:blipFill>
        <p:spPr>
          <a:xfrm>
            <a:off x="480447" y="1877473"/>
            <a:ext cx="11143282" cy="414809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069"/>
            <a:ext cx="11421990" cy="48368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7C71BB7-D3B4-54A1-6335-D8B3FEDB5FB2}"/>
              </a:ext>
            </a:extLst>
          </p:cNvPr>
          <p:cNvPicPr>
            <a:picLocks noChangeAspect="1"/>
          </p:cNvPicPr>
          <p:nvPr/>
        </p:nvPicPr>
        <p:blipFill>
          <a:blip r:embed="rId3"/>
          <a:stretch>
            <a:fillRect/>
          </a:stretch>
        </p:blipFill>
        <p:spPr>
          <a:xfrm>
            <a:off x="1308537" y="2238703"/>
            <a:ext cx="9301655" cy="35345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average payload mass carried by booster version F9 v1.1 is 2534.666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FB30234-88EE-B97E-340C-B0C4D3FC4FD0}"/>
              </a:ext>
            </a:extLst>
          </p:cNvPr>
          <p:cNvPicPr>
            <a:picLocks noChangeAspect="1"/>
          </p:cNvPicPr>
          <p:nvPr/>
        </p:nvPicPr>
        <p:blipFill>
          <a:blip r:embed="rId3"/>
          <a:stretch>
            <a:fillRect/>
          </a:stretch>
        </p:blipFill>
        <p:spPr>
          <a:xfrm>
            <a:off x="1324304" y="2582335"/>
            <a:ext cx="7993118" cy="3074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130"/>
            <a:ext cx="10265852" cy="49162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 date minimum from the records gives  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C75F43D-FDE3-6370-EB80-36494D9C4B41}"/>
              </a:ext>
            </a:extLst>
          </p:cNvPr>
          <p:cNvPicPr>
            <a:picLocks noChangeAspect="1"/>
          </p:cNvPicPr>
          <p:nvPr/>
        </p:nvPicPr>
        <p:blipFill>
          <a:blip r:embed="rId3"/>
          <a:stretch>
            <a:fillRect/>
          </a:stretch>
        </p:blipFill>
        <p:spPr>
          <a:xfrm>
            <a:off x="1497724" y="2632843"/>
            <a:ext cx="7662042" cy="28220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D593655-EA88-E42A-510B-6755CCAD4285}"/>
              </a:ext>
            </a:extLst>
          </p:cNvPr>
          <p:cNvPicPr>
            <a:picLocks noChangeAspect="1"/>
          </p:cNvPicPr>
          <p:nvPr/>
        </p:nvPicPr>
        <p:blipFill>
          <a:blip r:embed="rId3"/>
          <a:stretch>
            <a:fillRect/>
          </a:stretch>
        </p:blipFill>
        <p:spPr>
          <a:xfrm>
            <a:off x="3484179" y="2790497"/>
            <a:ext cx="4619297" cy="38310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0" y="1444084"/>
            <a:ext cx="12191999" cy="56425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 Scraping with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Pandas and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 and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Folium maps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dashboards</a:t>
            </a:r>
          </a:p>
          <a:p>
            <a:pPr lvl="1">
              <a:lnSpc>
                <a:spcPct val="100000"/>
              </a:lnSpc>
              <a:spcBef>
                <a:spcPts val="1400"/>
              </a:spcBef>
            </a:pPr>
            <a:r>
              <a:rPr lang="en-US" sz="1800" dirty="0">
                <a:solidFill>
                  <a:schemeClr val="accent3">
                    <a:lumMod val="25000"/>
                  </a:schemeClr>
                </a:solidFill>
                <a:latin typeface="Abadi" panose="020B0604020104020204" pitchFamily="34" charset="0"/>
              </a:rPr>
              <a:t>Classification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100 total number of successful and 1 failure mission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8CB712A-6C37-984C-590A-3545F1023396}"/>
              </a:ext>
            </a:extLst>
          </p:cNvPr>
          <p:cNvPicPr>
            <a:picLocks noChangeAspect="1"/>
          </p:cNvPicPr>
          <p:nvPr/>
        </p:nvPicPr>
        <p:blipFill>
          <a:blip r:embed="rId3"/>
          <a:stretch>
            <a:fillRect/>
          </a:stretch>
        </p:blipFill>
        <p:spPr>
          <a:xfrm>
            <a:off x="1560786" y="2449375"/>
            <a:ext cx="7709337" cy="35761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7328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FA466BF-79B6-8812-F0D2-6E10958EA352}"/>
              </a:ext>
            </a:extLst>
          </p:cNvPr>
          <p:cNvPicPr>
            <a:picLocks noChangeAspect="1"/>
          </p:cNvPicPr>
          <p:nvPr/>
        </p:nvPicPr>
        <p:blipFill>
          <a:blip r:embed="rId3"/>
          <a:stretch>
            <a:fillRect/>
          </a:stretch>
        </p:blipFill>
        <p:spPr>
          <a:xfrm>
            <a:off x="2254469" y="2551247"/>
            <a:ext cx="4351283" cy="4128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C80874D-C116-EE56-7F26-CA95B6E1110D}"/>
              </a:ext>
            </a:extLst>
          </p:cNvPr>
          <p:cNvPicPr>
            <a:picLocks noChangeAspect="1"/>
          </p:cNvPicPr>
          <p:nvPr/>
        </p:nvPicPr>
        <p:blipFill>
          <a:blip r:embed="rId3"/>
          <a:stretch>
            <a:fillRect/>
          </a:stretch>
        </p:blipFill>
        <p:spPr>
          <a:xfrm>
            <a:off x="882869" y="2876549"/>
            <a:ext cx="9427779" cy="31490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7461E15-8856-08D4-6751-50333D1F8221}"/>
              </a:ext>
            </a:extLst>
          </p:cNvPr>
          <p:cNvPicPr>
            <a:picLocks noChangeAspect="1"/>
          </p:cNvPicPr>
          <p:nvPr/>
        </p:nvPicPr>
        <p:blipFill>
          <a:blip r:embed="rId3"/>
          <a:stretch>
            <a:fillRect/>
          </a:stretch>
        </p:blipFill>
        <p:spPr>
          <a:xfrm>
            <a:off x="1676401" y="3058510"/>
            <a:ext cx="8949558" cy="311845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08538"/>
            <a:ext cx="12192000" cy="554946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Geolocation of all launch sites with a blue-colored location marker of each site on a global map</a:t>
            </a:r>
          </a:p>
          <a:p>
            <a:pPr>
              <a:lnSpc>
                <a:spcPct val="100000"/>
              </a:lnSpc>
              <a:spcBef>
                <a:spcPts val="1400"/>
              </a:spcBef>
            </a:pPr>
            <a:r>
              <a:rPr lang="en-US" sz="2200" dirty="0">
                <a:solidFill>
                  <a:schemeClr val="accent3">
                    <a:lumMod val="25000"/>
                  </a:schemeClr>
                </a:solidFill>
                <a:latin typeface="Abadi"/>
              </a:rPr>
              <a:t>The map shows that all launch sites have very close proximity to the coast and not so close to the Equator line</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Sites</a:t>
            </a:r>
          </a:p>
        </p:txBody>
      </p:sp>
      <p:pic>
        <p:nvPicPr>
          <p:cNvPr id="6" name="Picture 5">
            <a:extLst>
              <a:ext uri="{FF2B5EF4-FFF2-40B4-BE49-F238E27FC236}">
                <a16:creationId xmlns:a16="http://schemas.microsoft.com/office/drawing/2014/main" id="{656DBE3F-D9B4-ED44-695B-136CF16272F9}"/>
              </a:ext>
            </a:extLst>
          </p:cNvPr>
          <p:cNvPicPr>
            <a:picLocks noChangeAspect="1"/>
          </p:cNvPicPr>
          <p:nvPr/>
        </p:nvPicPr>
        <p:blipFill>
          <a:blip r:embed="rId3"/>
          <a:stretch>
            <a:fillRect/>
          </a:stretch>
        </p:blipFill>
        <p:spPr>
          <a:xfrm>
            <a:off x="770012" y="1466194"/>
            <a:ext cx="10515600" cy="326346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24302"/>
            <a:ext cx="12192000" cy="5533697"/>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Folium Map showing the launch outcomes for all launch sites </a:t>
            </a:r>
          </a:p>
          <a:p>
            <a:pPr>
              <a:lnSpc>
                <a:spcPct val="100000"/>
              </a:lnSpc>
              <a:spcBef>
                <a:spcPts val="1400"/>
              </a:spcBef>
            </a:pPr>
            <a:r>
              <a:rPr lang="en-US" sz="2200" dirty="0">
                <a:solidFill>
                  <a:schemeClr val="accent3">
                    <a:lumMod val="25000"/>
                  </a:schemeClr>
                </a:solidFill>
                <a:latin typeface="Abadi"/>
                <a:ea typeface="+mn-lt"/>
                <a:cs typeface="+mn-lt"/>
              </a:rPr>
              <a:t>The map shows the number of launches per location and the outcomes of the launches </a:t>
            </a:r>
          </a:p>
          <a:p>
            <a:pPr>
              <a:lnSpc>
                <a:spcPct val="100000"/>
              </a:lnSpc>
              <a:spcBef>
                <a:spcPts val="1400"/>
              </a:spcBef>
            </a:pPr>
            <a:r>
              <a:rPr lang="en-US" sz="2200" dirty="0">
                <a:solidFill>
                  <a:schemeClr val="accent3">
                    <a:lumMod val="25000"/>
                  </a:schemeClr>
                </a:solidFill>
                <a:latin typeface="Abadi"/>
                <a:ea typeface="+mn-lt"/>
                <a:cs typeface="+mn-lt"/>
              </a:rPr>
              <a:t>The green-colored markers show successful launch outcomes and the red-colored ones show unsuccessful launch outcomes</a:t>
            </a: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Outcomes </a:t>
            </a:r>
          </a:p>
        </p:txBody>
      </p:sp>
      <p:pic>
        <p:nvPicPr>
          <p:cNvPr id="4" name="Picture 3">
            <a:extLst>
              <a:ext uri="{FF2B5EF4-FFF2-40B4-BE49-F238E27FC236}">
                <a16:creationId xmlns:a16="http://schemas.microsoft.com/office/drawing/2014/main" id="{32F9AD85-9A67-61B6-FCD2-3010F21CBCE4}"/>
              </a:ext>
            </a:extLst>
          </p:cNvPr>
          <p:cNvPicPr>
            <a:picLocks noChangeAspect="1"/>
          </p:cNvPicPr>
          <p:nvPr/>
        </p:nvPicPr>
        <p:blipFill>
          <a:blip r:embed="rId3"/>
          <a:stretch>
            <a:fillRect/>
          </a:stretch>
        </p:blipFill>
        <p:spPr>
          <a:xfrm>
            <a:off x="770011" y="1324301"/>
            <a:ext cx="5126292" cy="3200401"/>
          </a:xfrm>
          <a:prstGeom prst="rect">
            <a:avLst/>
          </a:prstGeom>
        </p:spPr>
      </p:pic>
      <p:pic>
        <p:nvPicPr>
          <p:cNvPr id="7" name="Picture 6">
            <a:extLst>
              <a:ext uri="{FF2B5EF4-FFF2-40B4-BE49-F238E27FC236}">
                <a16:creationId xmlns:a16="http://schemas.microsoft.com/office/drawing/2014/main" id="{37B5956F-0790-5C4B-C8CA-79EAD8DA11C4}"/>
              </a:ext>
            </a:extLst>
          </p:cNvPr>
          <p:cNvPicPr>
            <a:picLocks noChangeAspect="1"/>
          </p:cNvPicPr>
          <p:nvPr/>
        </p:nvPicPr>
        <p:blipFill>
          <a:blip r:embed="rId4"/>
          <a:stretch>
            <a:fillRect/>
          </a:stretch>
        </p:blipFill>
        <p:spPr>
          <a:xfrm>
            <a:off x="6057900" y="1324301"/>
            <a:ext cx="5866907" cy="32004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62224"/>
            <a:ext cx="12192000" cy="549577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map shows CCAFS SLC – 40  launch site with a 0. 87 km distance from the coastline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430790"/>
            <a:ext cx="10515600" cy="931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 and its proximities</a:t>
            </a:r>
          </a:p>
        </p:txBody>
      </p:sp>
      <p:pic>
        <p:nvPicPr>
          <p:cNvPr id="4" name="Picture 3">
            <a:extLst>
              <a:ext uri="{FF2B5EF4-FFF2-40B4-BE49-F238E27FC236}">
                <a16:creationId xmlns:a16="http://schemas.microsoft.com/office/drawing/2014/main" id="{0383E2A4-B7EE-55EE-910C-9149A7937E28}"/>
              </a:ext>
            </a:extLst>
          </p:cNvPr>
          <p:cNvPicPr>
            <a:picLocks noChangeAspect="1"/>
          </p:cNvPicPr>
          <p:nvPr/>
        </p:nvPicPr>
        <p:blipFill>
          <a:blip r:embed="rId3"/>
          <a:stretch>
            <a:fillRect/>
          </a:stretch>
        </p:blipFill>
        <p:spPr>
          <a:xfrm>
            <a:off x="725214" y="1362224"/>
            <a:ext cx="10846676" cy="34935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92772"/>
            <a:ext cx="12060621" cy="502657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Pie chart of the success counts of all launch sites. The chart shows that KSC LC-39A has the best success rate of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Launch Success of All Sites  </a:t>
            </a:r>
          </a:p>
        </p:txBody>
      </p:sp>
      <p:pic>
        <p:nvPicPr>
          <p:cNvPr id="4" name="Picture 3">
            <a:extLst>
              <a:ext uri="{FF2B5EF4-FFF2-40B4-BE49-F238E27FC236}">
                <a16:creationId xmlns:a16="http://schemas.microsoft.com/office/drawing/2014/main" id="{455134C7-081C-D238-EBD5-0FDD24AF5C0C}"/>
              </a:ext>
            </a:extLst>
          </p:cNvPr>
          <p:cNvPicPr>
            <a:picLocks noChangeAspect="1"/>
          </p:cNvPicPr>
          <p:nvPr/>
        </p:nvPicPr>
        <p:blipFill>
          <a:blip r:embed="rId3"/>
          <a:stretch>
            <a:fillRect/>
          </a:stretch>
        </p:blipFill>
        <p:spPr>
          <a:xfrm>
            <a:off x="252248" y="1292772"/>
            <a:ext cx="11619186" cy="34684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0" y="1266092"/>
            <a:ext cx="12192000" cy="5591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 and Context of the Project</a:t>
            </a:r>
          </a:p>
          <a:p>
            <a:pPr lvl="1">
              <a:spcBef>
                <a:spcPts val="1400"/>
              </a:spcBef>
            </a:pPr>
            <a:r>
              <a:rPr lang="en-US" sz="2200" dirty="0">
                <a:solidFill>
                  <a:schemeClr val="accent3">
                    <a:lumMod val="25000"/>
                  </a:schemeClr>
                </a:solidFill>
                <a:latin typeface="Abadi" panose="020B0604020104020204" pitchFamily="34" charset="0"/>
              </a:rPr>
              <a:t>This project aims to predict whether the first stage of Falcon 9 launch will land successfully or not. A successful landing of Falcon 9 first stage is reused by SpaceX thereby reducing the cost of the rocket launch to 62 million dollars compared to other companies’ cost of 165 million dollars. . By determining if the stage will land, we can determine the cost of a launch. This information will be useful to a company that wants to compete with SpaceX</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2200" dirty="0">
                <a:solidFill>
                  <a:schemeClr val="accent3">
                    <a:lumMod val="25000"/>
                  </a:schemeClr>
                </a:solidFill>
                <a:latin typeface="Abadi" panose="020B0604020104020204" pitchFamily="34" charset="0"/>
              </a:rPr>
              <a:t>What are the main characteristics of a successful or failed landing ? </a:t>
            </a:r>
          </a:p>
          <a:p>
            <a:pPr lvl="1">
              <a:spcBef>
                <a:spcPts val="1400"/>
              </a:spcBef>
            </a:pPr>
            <a:r>
              <a:rPr lang="en-US" sz="2200" dirty="0">
                <a:solidFill>
                  <a:schemeClr val="accent3">
                    <a:lumMod val="25000"/>
                  </a:schemeClr>
                </a:solidFill>
                <a:latin typeface="Abadi" panose="020B0604020104020204" pitchFamily="34" charset="0"/>
              </a:rPr>
              <a:t>What are the effects of each relationship of the rocket variables on the success or failure of a landing? </a:t>
            </a:r>
          </a:p>
          <a:p>
            <a:pPr lvl="1">
              <a:spcBef>
                <a:spcPts val="1400"/>
              </a:spcBef>
            </a:pPr>
            <a:r>
              <a:rPr lang="en-US" sz="2200" dirty="0">
                <a:solidFill>
                  <a:schemeClr val="accent3">
                    <a:lumMod val="25000"/>
                  </a:schemeClr>
                </a:solidFill>
                <a:latin typeface="Abadi" panose="020B0604020104020204" pitchFamily="34" charset="0"/>
              </a:rPr>
              <a:t> What are the conditions which will allow SpaceX to achieve the best landing success rate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2967" y="1292212"/>
            <a:ext cx="10812644" cy="5134999"/>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r>
              <a:rPr lang="en-US" dirty="0"/>
              <a:t>KSC LC-39A has the best success rate of launches  of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Highest Launch Success Site</a:t>
            </a:r>
          </a:p>
        </p:txBody>
      </p:sp>
      <p:pic>
        <p:nvPicPr>
          <p:cNvPr id="4" name="Picture 3">
            <a:extLst>
              <a:ext uri="{FF2B5EF4-FFF2-40B4-BE49-F238E27FC236}">
                <a16:creationId xmlns:a16="http://schemas.microsoft.com/office/drawing/2014/main" id="{7925667F-F35A-7174-7329-6AAD968297E3}"/>
              </a:ext>
            </a:extLst>
          </p:cNvPr>
          <p:cNvPicPr>
            <a:picLocks noChangeAspect="1"/>
          </p:cNvPicPr>
          <p:nvPr/>
        </p:nvPicPr>
        <p:blipFill>
          <a:blip r:embed="rId3"/>
          <a:stretch>
            <a:fillRect/>
          </a:stretch>
        </p:blipFill>
        <p:spPr>
          <a:xfrm>
            <a:off x="472966" y="1292212"/>
            <a:ext cx="10812645" cy="315366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359" y="1376838"/>
            <a:ext cx="12081640" cy="5481161"/>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Scatter plot of Payload mass vs Outcome for all site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600" dirty="0"/>
              <a:t>Heavy-weighted payload (5000 – 10000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600" dirty="0"/>
              <a:t>Low-weighted payload (0 – 5000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t> Low-weighted payloads have a better success rate than heavy-weighted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30789"/>
            <a:ext cx="10515600" cy="6569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mass vs Outcome for all site </a:t>
            </a:r>
          </a:p>
        </p:txBody>
      </p:sp>
      <p:pic>
        <p:nvPicPr>
          <p:cNvPr id="4" name="Picture 3">
            <a:extLst>
              <a:ext uri="{FF2B5EF4-FFF2-40B4-BE49-F238E27FC236}">
                <a16:creationId xmlns:a16="http://schemas.microsoft.com/office/drawing/2014/main" id="{34A24F76-2F1A-F846-AF5F-1358B5B64CB3}"/>
              </a:ext>
            </a:extLst>
          </p:cNvPr>
          <p:cNvPicPr>
            <a:picLocks noChangeAspect="1"/>
          </p:cNvPicPr>
          <p:nvPr/>
        </p:nvPicPr>
        <p:blipFill>
          <a:blip r:embed="rId3"/>
          <a:stretch>
            <a:fillRect/>
          </a:stretch>
        </p:blipFill>
        <p:spPr>
          <a:xfrm>
            <a:off x="441434" y="1754556"/>
            <a:ext cx="11430000" cy="1275296"/>
          </a:xfrm>
          <a:prstGeom prst="rect">
            <a:avLst/>
          </a:prstGeom>
        </p:spPr>
      </p:pic>
      <p:pic>
        <p:nvPicPr>
          <p:cNvPr id="11" name="Picture 10">
            <a:extLst>
              <a:ext uri="{FF2B5EF4-FFF2-40B4-BE49-F238E27FC236}">
                <a16:creationId xmlns:a16="http://schemas.microsoft.com/office/drawing/2014/main" id="{838C3065-B4F0-D2EE-6723-DAF9677AE877}"/>
              </a:ext>
            </a:extLst>
          </p:cNvPr>
          <p:cNvPicPr>
            <a:picLocks noChangeAspect="1"/>
          </p:cNvPicPr>
          <p:nvPr/>
        </p:nvPicPr>
        <p:blipFill>
          <a:blip r:embed="rId4"/>
          <a:stretch>
            <a:fillRect/>
          </a:stretch>
        </p:blipFill>
        <p:spPr>
          <a:xfrm>
            <a:off x="441434" y="3188727"/>
            <a:ext cx="11430000" cy="1275296"/>
          </a:xfrm>
          <a:prstGeom prst="rect">
            <a:avLst/>
          </a:prstGeom>
        </p:spPr>
      </p:pic>
      <p:pic>
        <p:nvPicPr>
          <p:cNvPr id="14" name="Picture 13">
            <a:extLst>
              <a:ext uri="{FF2B5EF4-FFF2-40B4-BE49-F238E27FC236}">
                <a16:creationId xmlns:a16="http://schemas.microsoft.com/office/drawing/2014/main" id="{1216ACEE-ED4C-B9D9-D77F-07587931BBAF}"/>
              </a:ext>
            </a:extLst>
          </p:cNvPr>
          <p:cNvPicPr>
            <a:picLocks noChangeAspect="1"/>
          </p:cNvPicPr>
          <p:nvPr/>
        </p:nvPicPr>
        <p:blipFill>
          <a:blip r:embed="rId5"/>
          <a:stretch>
            <a:fillRect/>
          </a:stretch>
        </p:blipFill>
        <p:spPr>
          <a:xfrm>
            <a:off x="441434" y="4753161"/>
            <a:ext cx="11430001" cy="10332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5329730"/>
            <a:ext cx="10909738" cy="989619"/>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 bar plots visualization of the accuracy  of training and testing data shows logistic regression model has the highest accuracy on the training  data but all the models perform the same on the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20B9445-51EC-A61E-C49E-726E53485329}"/>
              </a:ext>
            </a:extLst>
          </p:cNvPr>
          <p:cNvPicPr>
            <a:picLocks noChangeAspect="1"/>
          </p:cNvPicPr>
          <p:nvPr/>
        </p:nvPicPr>
        <p:blipFill>
          <a:blip r:embed="rId3"/>
          <a:stretch>
            <a:fillRect/>
          </a:stretch>
        </p:blipFill>
        <p:spPr>
          <a:xfrm>
            <a:off x="770011" y="1462087"/>
            <a:ext cx="2067782" cy="2605416"/>
          </a:xfrm>
          <a:prstGeom prst="rect">
            <a:avLst/>
          </a:prstGeom>
        </p:spPr>
      </p:pic>
      <p:pic>
        <p:nvPicPr>
          <p:cNvPr id="7" name="Picture 6">
            <a:extLst>
              <a:ext uri="{FF2B5EF4-FFF2-40B4-BE49-F238E27FC236}">
                <a16:creationId xmlns:a16="http://schemas.microsoft.com/office/drawing/2014/main" id="{A24F4F60-6B22-292D-420C-72EC45655B8D}"/>
              </a:ext>
            </a:extLst>
          </p:cNvPr>
          <p:cNvPicPr>
            <a:picLocks noChangeAspect="1"/>
          </p:cNvPicPr>
          <p:nvPr/>
        </p:nvPicPr>
        <p:blipFill>
          <a:blip r:embed="rId4"/>
          <a:stretch>
            <a:fillRect/>
          </a:stretch>
        </p:blipFill>
        <p:spPr>
          <a:xfrm>
            <a:off x="2837793" y="1319212"/>
            <a:ext cx="5139559" cy="3867643"/>
          </a:xfrm>
          <a:prstGeom prst="rect">
            <a:avLst/>
          </a:prstGeom>
        </p:spPr>
      </p:pic>
      <p:pic>
        <p:nvPicPr>
          <p:cNvPr id="10" name="Picture 9">
            <a:extLst>
              <a:ext uri="{FF2B5EF4-FFF2-40B4-BE49-F238E27FC236}">
                <a16:creationId xmlns:a16="http://schemas.microsoft.com/office/drawing/2014/main" id="{7A3B495B-5019-2564-155D-0883C5C9B95C}"/>
              </a:ext>
            </a:extLst>
          </p:cNvPr>
          <p:cNvPicPr>
            <a:picLocks noChangeAspect="1"/>
          </p:cNvPicPr>
          <p:nvPr/>
        </p:nvPicPr>
        <p:blipFill>
          <a:blip r:embed="rId5"/>
          <a:stretch>
            <a:fillRect/>
          </a:stretch>
        </p:blipFill>
        <p:spPr>
          <a:xfrm>
            <a:off x="7979048" y="1319212"/>
            <a:ext cx="4214648" cy="38676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53049" y="1292771"/>
            <a:ext cx="5202620" cy="5344511"/>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Since all the models performed the same on the test data, their confusion matrix evaluation is the same</a:t>
            </a:r>
          </a:p>
          <a:p>
            <a:pPr>
              <a:lnSpc>
                <a:spcPct val="100000"/>
              </a:lnSpc>
              <a:spcBef>
                <a:spcPts val="1400"/>
              </a:spcBef>
            </a:pPr>
            <a:r>
              <a:rPr lang="en-US" sz="2200" dirty="0">
                <a:solidFill>
                  <a:schemeClr val="accent3">
                    <a:lumMod val="25000"/>
                  </a:schemeClr>
                </a:solidFill>
                <a:latin typeface="Abadi" panose="020B0604020104020204" pitchFamily="34" charset="0"/>
              </a:rPr>
              <a:t>The models did not do well predicting the false positives of the dataset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3CCBF83-B1C1-71EB-62A7-6438D62A339B}"/>
              </a:ext>
            </a:extLst>
          </p:cNvPr>
          <p:cNvPicPr>
            <a:picLocks noChangeAspect="1"/>
          </p:cNvPicPr>
          <p:nvPr/>
        </p:nvPicPr>
        <p:blipFill>
          <a:blip r:embed="rId3"/>
          <a:stretch>
            <a:fillRect/>
          </a:stretch>
        </p:blipFill>
        <p:spPr>
          <a:xfrm>
            <a:off x="770011" y="1623849"/>
            <a:ext cx="5551961" cy="45404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55834"/>
            <a:ext cx="10687961" cy="48705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Several criteria, including the launch site, the orbit, and particularly the number of prior launches, can be used to explain the success of a mission. In fact, we might infer that between launches, there was knowledge gained that enabled us to move from a launch failure to a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may be a factor to consider for a mission's success depending on the orbits. It depends on the orbit whether the cargo is light or heavy. However, low-weight payloads typically outperform heavy-weight payloads.</a:t>
            </a:r>
          </a:p>
          <a:p>
            <a:pPr>
              <a:lnSpc>
                <a:spcPct val="100000"/>
              </a:lnSpc>
              <a:spcBef>
                <a:spcPts val="1400"/>
              </a:spcBef>
            </a:pPr>
            <a:r>
              <a:rPr lang="en-US" sz="2200" dirty="0">
                <a:solidFill>
                  <a:schemeClr val="accent3">
                    <a:lumMod val="25000"/>
                  </a:schemeClr>
                </a:solidFill>
                <a:latin typeface="Abadi" panose="020B0604020104020204" pitchFamily="34" charset="0"/>
              </a:rPr>
              <a:t>Since all the models performed the same on the test data, the best-performing classification model cannot be determined but twerking some of the parameters of the models will improve their accuracy </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best success rates are GEO, HEO, SSO, ES-L1.</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331495"/>
            <a:ext cx="12192000" cy="55265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Snippets for data collection with SpaceX REST API</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t>SpaceX REST API call                                                                                      </a:t>
            </a:r>
            <a:r>
              <a:rPr lang="en-US" sz="1600" dirty="0" err="1"/>
              <a:t>DataFrame</a:t>
            </a:r>
            <a:r>
              <a:rPr lang="en-US" sz="1600" dirty="0"/>
              <a:t> from JSON file</a:t>
            </a:r>
          </a:p>
          <a:p>
            <a:pPr marL="0" indent="0">
              <a:lnSpc>
                <a:spcPct val="100000"/>
              </a:lnSpc>
              <a:spcBef>
                <a:spcPts val="1400"/>
              </a:spcBef>
              <a:buNone/>
            </a:pPr>
            <a:endParaRPr lang="en-US" sz="1600" dirty="0"/>
          </a:p>
          <a:p>
            <a:pPr>
              <a:lnSpc>
                <a:spcPct val="100000"/>
              </a:lnSpc>
              <a:spcBef>
                <a:spcPts val="1400"/>
              </a:spcBef>
            </a:pPr>
            <a:r>
              <a:rPr lang="en-US" sz="2200" dirty="0">
                <a:solidFill>
                  <a:schemeClr val="accent3">
                    <a:lumMod val="25000"/>
                  </a:schemeClr>
                </a:solidFill>
                <a:latin typeface="Abadi" panose="020B0604020104020204" pitchFamily="34" charset="0"/>
              </a:rPr>
              <a:t>Code Snippets for data collection with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t>Get HTML response from Wikipedia                                                                     Extracting Data with </a:t>
            </a:r>
            <a:r>
              <a:rPr lang="en-US" sz="1600" dirty="0" err="1"/>
              <a:t>BeautifulSoup</a:t>
            </a:r>
            <a:endParaRPr lang="en-US" sz="1600" dirty="0"/>
          </a:p>
          <a:p>
            <a:pPr marL="0" indent="0">
              <a:lnSpc>
                <a:spcPct val="100000"/>
              </a:lnSpc>
              <a:spcBef>
                <a:spcPts val="1400"/>
              </a:spcBef>
              <a:buNone/>
            </a:pP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DC9648A1-D5A0-2BE5-32E9-7A57CFFBE735}"/>
              </a:ext>
            </a:extLst>
          </p:cNvPr>
          <p:cNvPicPr>
            <a:picLocks noChangeAspect="1"/>
          </p:cNvPicPr>
          <p:nvPr/>
        </p:nvPicPr>
        <p:blipFill>
          <a:blip r:embed="rId4"/>
          <a:stretch>
            <a:fillRect/>
          </a:stretch>
        </p:blipFill>
        <p:spPr>
          <a:xfrm>
            <a:off x="118871" y="1762021"/>
            <a:ext cx="4324350" cy="1127209"/>
          </a:xfrm>
          <a:prstGeom prst="rect">
            <a:avLst/>
          </a:prstGeom>
        </p:spPr>
      </p:pic>
      <p:pic>
        <p:nvPicPr>
          <p:cNvPr id="7" name="Picture 6">
            <a:extLst>
              <a:ext uri="{FF2B5EF4-FFF2-40B4-BE49-F238E27FC236}">
                <a16:creationId xmlns:a16="http://schemas.microsoft.com/office/drawing/2014/main" id="{EF16A94C-1FA8-A2E1-9CC8-284E1E05AC2A}"/>
              </a:ext>
            </a:extLst>
          </p:cNvPr>
          <p:cNvPicPr>
            <a:picLocks noChangeAspect="1"/>
          </p:cNvPicPr>
          <p:nvPr/>
        </p:nvPicPr>
        <p:blipFill>
          <a:blip r:embed="rId5"/>
          <a:stretch>
            <a:fillRect/>
          </a:stretch>
        </p:blipFill>
        <p:spPr>
          <a:xfrm>
            <a:off x="5437095" y="1762021"/>
            <a:ext cx="5029200" cy="1127208"/>
          </a:xfrm>
          <a:prstGeom prst="rect">
            <a:avLst/>
          </a:prstGeom>
        </p:spPr>
      </p:pic>
      <p:pic>
        <p:nvPicPr>
          <p:cNvPr id="9" name="Picture 8">
            <a:extLst>
              <a:ext uri="{FF2B5EF4-FFF2-40B4-BE49-F238E27FC236}">
                <a16:creationId xmlns:a16="http://schemas.microsoft.com/office/drawing/2014/main" id="{296DCF9D-ADE6-6E0B-50BA-D0C60C1ECCA7}"/>
              </a:ext>
            </a:extLst>
          </p:cNvPr>
          <p:cNvPicPr>
            <a:picLocks noChangeAspect="1"/>
          </p:cNvPicPr>
          <p:nvPr/>
        </p:nvPicPr>
        <p:blipFill>
          <a:blip r:embed="rId6"/>
          <a:stretch>
            <a:fillRect/>
          </a:stretch>
        </p:blipFill>
        <p:spPr>
          <a:xfrm>
            <a:off x="118871" y="4304740"/>
            <a:ext cx="4867275" cy="857250"/>
          </a:xfrm>
          <a:prstGeom prst="rect">
            <a:avLst/>
          </a:prstGeom>
        </p:spPr>
      </p:pic>
      <p:pic>
        <p:nvPicPr>
          <p:cNvPr id="12" name="Picture 11">
            <a:extLst>
              <a:ext uri="{FF2B5EF4-FFF2-40B4-BE49-F238E27FC236}">
                <a16:creationId xmlns:a16="http://schemas.microsoft.com/office/drawing/2014/main" id="{57F1BE4C-1380-7E01-E68A-26F9A1C40F42}"/>
              </a:ext>
            </a:extLst>
          </p:cNvPr>
          <p:cNvPicPr>
            <a:picLocks noChangeAspect="1"/>
          </p:cNvPicPr>
          <p:nvPr/>
        </p:nvPicPr>
        <p:blipFill>
          <a:blip r:embed="rId7"/>
          <a:stretch>
            <a:fillRect/>
          </a:stretch>
        </p:blipFill>
        <p:spPr>
          <a:xfrm>
            <a:off x="6027811" y="4304740"/>
            <a:ext cx="5524500" cy="8572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8362"/>
            <a:ext cx="11235176" cy="552432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t>
            </a:r>
          </a:p>
          <a:p>
            <a:pPr lvl="1">
              <a:lnSpc>
                <a:spcPct val="120000"/>
              </a:lnSpc>
              <a:spcBef>
                <a:spcPts val="1400"/>
              </a:spcBef>
            </a:pPr>
            <a:r>
              <a:rPr lang="en-US" sz="7600" dirty="0">
                <a:solidFill>
                  <a:schemeClr val="bg2">
                    <a:lumMod val="50000"/>
                  </a:schemeClr>
                </a:solidFill>
                <a:latin typeface="Abadi"/>
              </a:rPr>
              <a:t>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Dropping unnecessary columns </a:t>
            </a:r>
          </a:p>
          <a:p>
            <a:pPr lvl="1">
              <a:lnSpc>
                <a:spcPct val="120000"/>
              </a:lnSpc>
              <a:spcBef>
                <a:spcPts val="1400"/>
              </a:spcBef>
            </a:pPr>
            <a:r>
              <a:rPr lang="en-US" sz="7600" dirty="0">
                <a:solidFill>
                  <a:schemeClr val="bg2">
                    <a:lumMod val="50000"/>
                  </a:schemeClr>
                </a:solidFill>
                <a:latin typeface="Abadi"/>
              </a:rPr>
              <a:t>One 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2605"/>
            <a:ext cx="11421989" cy="554539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 X REST API URL :  </a:t>
            </a:r>
            <a:r>
              <a:rPr lang="en-US" sz="2000" dirty="0">
                <a:solidFill>
                  <a:srgbClr val="0B49CB"/>
                </a:solidFill>
                <a:latin typeface="Abadi" panose="020B0604020104020204" pitchFamily="34" charset="0"/>
              </a:rPr>
              <a:t>"https://api.spacexdata.com/v4/launches/past"</a:t>
            </a:r>
          </a:p>
          <a:p>
            <a:pPr lvl="1">
              <a:lnSpc>
                <a:spcPct val="100000"/>
              </a:lnSpc>
              <a:spcBef>
                <a:spcPts val="1400"/>
              </a:spcBef>
            </a:pPr>
            <a:r>
              <a:rPr lang="en-US" sz="1800" dirty="0">
                <a:solidFill>
                  <a:schemeClr val="accent3">
                    <a:lumMod val="25000"/>
                  </a:schemeClr>
                </a:solidFill>
                <a:latin typeface="Abadi" panose="020B0604020104020204" pitchFamily="34" charset="0"/>
              </a:rPr>
              <a:t>Flowchart for SpaceX REST API Data Collection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URL for Wikipedia web scrapping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is </a:t>
            </a:r>
            <a:r>
              <a:rPr lang="en-US" sz="20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Flowchart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7DE358EC-E93A-1E74-6D5D-3E794303D65D}"/>
              </a:ext>
            </a:extLst>
          </p:cNvPr>
          <p:cNvSpPr/>
          <p:nvPr/>
        </p:nvSpPr>
        <p:spPr>
          <a:xfrm>
            <a:off x="6992815" y="5384019"/>
            <a:ext cx="1721195"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Making </a:t>
            </a:r>
            <a:r>
              <a:rPr lang="en-US" dirty="0" err="1"/>
              <a:t>DataFrame</a:t>
            </a:r>
            <a:r>
              <a:rPr lang="en-US" dirty="0"/>
              <a:t> from the Extracted Data</a:t>
            </a:r>
          </a:p>
        </p:txBody>
      </p:sp>
      <p:sp>
        <p:nvSpPr>
          <p:cNvPr id="3" name="Rectangle: Rounded Corners 2">
            <a:extLst>
              <a:ext uri="{FF2B5EF4-FFF2-40B4-BE49-F238E27FC236}">
                <a16:creationId xmlns:a16="http://schemas.microsoft.com/office/drawing/2014/main" id="{1D0895C4-A6D3-2AA0-B4B8-68305C48E88A}"/>
              </a:ext>
            </a:extLst>
          </p:cNvPr>
          <p:cNvSpPr/>
          <p:nvPr/>
        </p:nvSpPr>
        <p:spPr>
          <a:xfrm>
            <a:off x="1165885" y="5384019"/>
            <a:ext cx="1596979" cy="1043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HTML response from Wikipedia</a:t>
            </a:r>
          </a:p>
        </p:txBody>
      </p:sp>
      <p:sp>
        <p:nvSpPr>
          <p:cNvPr id="4" name="Rectangle: Rounded Corners 3">
            <a:extLst>
              <a:ext uri="{FF2B5EF4-FFF2-40B4-BE49-F238E27FC236}">
                <a16:creationId xmlns:a16="http://schemas.microsoft.com/office/drawing/2014/main" id="{45536C02-81B7-99B4-798A-D06C3D83E957}"/>
              </a:ext>
            </a:extLst>
          </p:cNvPr>
          <p:cNvSpPr/>
          <p:nvPr/>
        </p:nvSpPr>
        <p:spPr>
          <a:xfrm>
            <a:off x="3697692" y="5384019"/>
            <a:ext cx="1721195" cy="1043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Extracting Data with </a:t>
            </a:r>
            <a:r>
              <a:rPr lang="en-US" dirty="0" err="1"/>
              <a:t>BeautifulSoup</a:t>
            </a:r>
            <a:endParaRPr lang="en-US" dirty="0"/>
          </a:p>
        </p:txBody>
      </p:sp>
      <p:sp>
        <p:nvSpPr>
          <p:cNvPr id="7" name="Rectangle: Rounded Corners 6">
            <a:extLst>
              <a:ext uri="{FF2B5EF4-FFF2-40B4-BE49-F238E27FC236}">
                <a16:creationId xmlns:a16="http://schemas.microsoft.com/office/drawing/2014/main" id="{BDBADA69-9C68-4664-62DE-3159AD1DF472}"/>
              </a:ext>
            </a:extLst>
          </p:cNvPr>
          <p:cNvSpPr/>
          <p:nvPr/>
        </p:nvSpPr>
        <p:spPr>
          <a:xfrm>
            <a:off x="9654515" y="5384019"/>
            <a:ext cx="1596979"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 and csv Exportation</a:t>
            </a:r>
          </a:p>
        </p:txBody>
      </p:sp>
      <p:sp>
        <p:nvSpPr>
          <p:cNvPr id="8" name="Arrow: Right 7">
            <a:extLst>
              <a:ext uri="{FF2B5EF4-FFF2-40B4-BE49-F238E27FC236}">
                <a16:creationId xmlns:a16="http://schemas.microsoft.com/office/drawing/2014/main" id="{3D80C0BE-7596-71AF-0333-CDADDF09AC3C}"/>
              </a:ext>
            </a:extLst>
          </p:cNvPr>
          <p:cNvSpPr/>
          <p:nvPr/>
        </p:nvSpPr>
        <p:spPr>
          <a:xfrm>
            <a:off x="2762864" y="5841219"/>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783328E-6398-8FFB-A71A-D3EF814CA385}"/>
              </a:ext>
            </a:extLst>
          </p:cNvPr>
          <p:cNvSpPr/>
          <p:nvPr/>
        </p:nvSpPr>
        <p:spPr>
          <a:xfrm>
            <a:off x="8720450" y="5789599"/>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E081CEF-E960-8696-5512-0BE8802A9A4C}"/>
              </a:ext>
            </a:extLst>
          </p:cNvPr>
          <p:cNvSpPr/>
          <p:nvPr/>
        </p:nvSpPr>
        <p:spPr>
          <a:xfrm>
            <a:off x="5625365" y="5841219"/>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49012CE-AA7D-CB9E-E701-1CBC258B0C88}"/>
              </a:ext>
            </a:extLst>
          </p:cNvPr>
          <p:cNvSpPr/>
          <p:nvPr/>
        </p:nvSpPr>
        <p:spPr>
          <a:xfrm>
            <a:off x="7274645" y="2444974"/>
            <a:ext cx="1596980"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from JSON file</a:t>
            </a:r>
          </a:p>
        </p:txBody>
      </p:sp>
      <p:sp>
        <p:nvSpPr>
          <p:cNvPr id="13" name="Rectangle: Rounded Corners 12">
            <a:extLst>
              <a:ext uri="{FF2B5EF4-FFF2-40B4-BE49-F238E27FC236}">
                <a16:creationId xmlns:a16="http://schemas.microsoft.com/office/drawing/2014/main" id="{477004D9-3983-C333-8D3A-2FA36CEEC0DE}"/>
              </a:ext>
            </a:extLst>
          </p:cNvPr>
          <p:cNvSpPr/>
          <p:nvPr/>
        </p:nvSpPr>
        <p:spPr>
          <a:xfrm>
            <a:off x="1323500" y="2444974"/>
            <a:ext cx="1596979"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REST API call</a:t>
            </a:r>
          </a:p>
        </p:txBody>
      </p:sp>
      <p:sp>
        <p:nvSpPr>
          <p:cNvPr id="14" name="Rectangle: Rounded Corners 13">
            <a:extLst>
              <a:ext uri="{FF2B5EF4-FFF2-40B4-BE49-F238E27FC236}">
                <a16:creationId xmlns:a16="http://schemas.microsoft.com/office/drawing/2014/main" id="{AFC1A0E7-7707-FAE9-BC0F-A7657CE32A91}"/>
              </a:ext>
            </a:extLst>
          </p:cNvPr>
          <p:cNvSpPr/>
          <p:nvPr/>
        </p:nvSpPr>
        <p:spPr>
          <a:xfrm>
            <a:off x="3855307" y="2444974"/>
            <a:ext cx="1596979"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file from API call </a:t>
            </a:r>
          </a:p>
        </p:txBody>
      </p:sp>
      <p:sp>
        <p:nvSpPr>
          <p:cNvPr id="15" name="Rectangle: Rounded Corners 14">
            <a:extLst>
              <a:ext uri="{FF2B5EF4-FFF2-40B4-BE49-F238E27FC236}">
                <a16:creationId xmlns:a16="http://schemas.microsoft.com/office/drawing/2014/main" id="{BF2E9941-8743-92A1-E3E6-2C6ED91323E9}"/>
              </a:ext>
            </a:extLst>
          </p:cNvPr>
          <p:cNvSpPr/>
          <p:nvPr/>
        </p:nvSpPr>
        <p:spPr>
          <a:xfrm>
            <a:off x="9812130" y="2444974"/>
            <a:ext cx="1596979" cy="1039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 and csv Exportation</a:t>
            </a:r>
          </a:p>
        </p:txBody>
      </p:sp>
      <p:sp>
        <p:nvSpPr>
          <p:cNvPr id="16" name="Arrow: Right 15">
            <a:extLst>
              <a:ext uri="{FF2B5EF4-FFF2-40B4-BE49-F238E27FC236}">
                <a16:creationId xmlns:a16="http://schemas.microsoft.com/office/drawing/2014/main" id="{7A0F3EEB-D3BA-39EB-7568-52C923F8B480}"/>
              </a:ext>
            </a:extLst>
          </p:cNvPr>
          <p:cNvSpPr/>
          <p:nvPr/>
        </p:nvSpPr>
        <p:spPr>
          <a:xfrm>
            <a:off x="2920479" y="2902174"/>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B238263-EDDE-3776-3C77-CEFD62357F2F}"/>
              </a:ext>
            </a:extLst>
          </p:cNvPr>
          <p:cNvSpPr/>
          <p:nvPr/>
        </p:nvSpPr>
        <p:spPr>
          <a:xfrm>
            <a:off x="8878065" y="2850554"/>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E00B6AE-18D5-E88A-0B27-C97ED3287528}"/>
              </a:ext>
            </a:extLst>
          </p:cNvPr>
          <p:cNvSpPr/>
          <p:nvPr/>
        </p:nvSpPr>
        <p:spPr>
          <a:xfrm>
            <a:off x="5782980" y="2902174"/>
            <a:ext cx="934828"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691" y="1430593"/>
            <a:ext cx="10264878" cy="4996617"/>
          </a:xfrm>
          <a:prstGeom prst="rect">
            <a:avLst/>
          </a:prstGeom>
          <a:ln>
            <a:solidFill>
              <a:srgbClr val="0B49CB"/>
            </a:solidFill>
            <a:prstDash val="dash"/>
          </a:ln>
        </p:spPr>
        <p:txBody>
          <a:bodyPr vert="horz" lIns="91440" tIns="45720" rIns="91440" bIns="45720" rtlCol="0" anchor="t">
            <a:normAutofit fontScale="70000" lnSpcReduction="20000"/>
          </a:bodyPr>
          <a:lstStyle/>
          <a:p>
            <a:r>
              <a:rPr lang="en-US" dirty="0">
                <a:cs typeface="Calibri"/>
              </a:rPr>
              <a:t>Flowchart for Data Collection with SpaceX  REST API</a:t>
            </a:r>
          </a:p>
          <a:p>
            <a:pPr marL="0" indent="0">
              <a:buNone/>
            </a:pPr>
            <a:r>
              <a:rPr lang="en-US" dirty="0">
                <a:cs typeface="Calibri"/>
              </a:rPr>
              <a:t>API Response                                                                           Filter for Falcon9                                                </a:t>
            </a:r>
          </a:p>
          <a:p>
            <a:pPr marL="0" indent="0">
              <a:buNone/>
            </a:pPr>
            <a:endParaRPr lang="en-US" dirty="0">
              <a:cs typeface="Calibri"/>
            </a:endParaRPr>
          </a:p>
          <a:p>
            <a:pPr marL="0" indent="0">
              <a:buNone/>
            </a:pPr>
            <a:endParaRPr lang="en-US" sz="2200" dirty="0">
              <a:solidFill>
                <a:srgbClr val="1C7DDB"/>
              </a:solidFill>
              <a:latin typeface="Abadi"/>
            </a:endParaRPr>
          </a:p>
          <a:p>
            <a:pPr marL="0" indent="0">
              <a:buNone/>
            </a:pPr>
            <a:r>
              <a:rPr lang="en-US" dirty="0">
                <a:cs typeface="Calibri"/>
              </a:rPr>
              <a:t>Conversion of API                                                                 Dealing with Missing Data</a:t>
            </a:r>
          </a:p>
          <a:p>
            <a:pPr marL="0" indent="0">
              <a:buNone/>
            </a:pPr>
            <a:r>
              <a:rPr lang="en-US" dirty="0">
                <a:cs typeface="Calibri"/>
              </a:rPr>
              <a:t>Response to                                                            </a:t>
            </a:r>
          </a:p>
          <a:p>
            <a:pPr marL="0" indent="0">
              <a:buNone/>
            </a:pPr>
            <a:r>
              <a:rPr lang="en-US" dirty="0">
                <a:cs typeface="Calibri"/>
              </a:rPr>
              <a:t>JSON file</a:t>
            </a:r>
          </a:p>
          <a:p>
            <a:pPr marL="0" indent="0">
              <a:buNone/>
            </a:pPr>
            <a:r>
              <a:rPr lang="en-US" dirty="0">
                <a:cs typeface="Calibri"/>
              </a:rPr>
              <a:t>                                               </a:t>
            </a:r>
            <a:r>
              <a:rPr lang="en-US" dirty="0" err="1">
                <a:cs typeface="Calibri"/>
              </a:rPr>
              <a:t>DataFrame</a:t>
            </a:r>
            <a:endParaRPr lang="en-US" dirty="0">
              <a:cs typeface="Calibri"/>
            </a:endParaRPr>
          </a:p>
          <a:p>
            <a:pPr marL="0" indent="0">
              <a:buNone/>
            </a:pPr>
            <a:r>
              <a:rPr lang="en-US" dirty="0">
                <a:cs typeface="Calibri"/>
              </a:rPr>
              <a:t>                                                  Creation                   </a:t>
            </a:r>
          </a:p>
          <a:p>
            <a:pPr marL="0" indent="0">
              <a:buNone/>
            </a:pPr>
            <a:r>
              <a:rPr lang="en-US" dirty="0">
                <a:cs typeface="Calibri"/>
              </a:rPr>
              <a:t>Dictionary creation                                                             Export the </a:t>
            </a:r>
            <a:r>
              <a:rPr lang="en-US" dirty="0" err="1">
                <a:cs typeface="Calibri"/>
              </a:rPr>
              <a:t>DataFrame</a:t>
            </a:r>
            <a:r>
              <a:rPr lang="en-US" dirty="0">
                <a:cs typeface="Calibri"/>
              </a:rPr>
              <a:t> to a csv file</a:t>
            </a:r>
          </a:p>
          <a:p>
            <a:pPr marL="0" indent="0">
              <a:buNone/>
            </a:pPr>
            <a:r>
              <a:rPr lang="en-US" dirty="0">
                <a:cs typeface="Calibri"/>
              </a:rPr>
              <a:t>From the JSON</a:t>
            </a:r>
          </a:p>
          <a:p>
            <a:pPr marL="0" indent="0">
              <a:buNone/>
            </a:pPr>
            <a:r>
              <a:rPr lang="en-US" dirty="0">
                <a:cs typeface="Calibri"/>
              </a:rPr>
              <a:t>file</a:t>
            </a:r>
          </a:p>
          <a:p>
            <a:pPr marL="0" indent="0">
              <a:buNone/>
            </a:pPr>
            <a:r>
              <a:rPr lang="en-US" dirty="0">
                <a:cs typeface="Calibri"/>
              </a:rPr>
              <a:t>GitHub link to the code</a:t>
            </a:r>
          </a:p>
          <a:p>
            <a:pPr marL="0" indent="0">
              <a:buNone/>
            </a:pPr>
            <a:r>
              <a:rPr lang="en-US" dirty="0">
                <a:solidFill>
                  <a:srgbClr val="0B49CB"/>
                </a:solidFill>
                <a:cs typeface="Calibri"/>
              </a:rPr>
              <a:t>https://github.com/Constance-Adusei/Cousera/blob/main/Caption_project/Webscraping_spx.ipynb</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5691" y="5907512"/>
            <a:ext cx="6445044" cy="4118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Arrow: Down 1">
            <a:extLst>
              <a:ext uri="{FF2B5EF4-FFF2-40B4-BE49-F238E27FC236}">
                <a16:creationId xmlns:a16="http://schemas.microsoft.com/office/drawing/2014/main" id="{BD8B9C51-836C-56CC-D118-F6757B1AC917}"/>
              </a:ext>
            </a:extLst>
          </p:cNvPr>
          <p:cNvSpPr/>
          <p:nvPr/>
        </p:nvSpPr>
        <p:spPr>
          <a:xfrm>
            <a:off x="7919884" y="2228981"/>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905B28B4-2FDC-F34D-F12F-8C17C953627B}"/>
              </a:ext>
            </a:extLst>
          </p:cNvPr>
          <p:cNvSpPr/>
          <p:nvPr/>
        </p:nvSpPr>
        <p:spPr>
          <a:xfrm>
            <a:off x="7919884" y="3947855"/>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112C1935-4983-6E64-21F1-9898ACB08330}"/>
              </a:ext>
            </a:extLst>
          </p:cNvPr>
          <p:cNvCxnSpPr>
            <a:cxnSpLocks/>
          </p:cNvCxnSpPr>
          <p:nvPr/>
        </p:nvCxnSpPr>
        <p:spPr>
          <a:xfrm flipV="1">
            <a:off x="2477729" y="3827549"/>
            <a:ext cx="973394" cy="6943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9CE902F-430B-5B73-0C79-983D2A4B9A03}"/>
              </a:ext>
            </a:extLst>
          </p:cNvPr>
          <p:cNvCxnSpPr>
            <a:cxnSpLocks/>
          </p:cNvCxnSpPr>
          <p:nvPr/>
        </p:nvCxnSpPr>
        <p:spPr>
          <a:xfrm flipV="1">
            <a:off x="5304502" y="2186195"/>
            <a:ext cx="1524001" cy="14144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rrow: Down 15">
            <a:extLst>
              <a:ext uri="{FF2B5EF4-FFF2-40B4-BE49-F238E27FC236}">
                <a16:creationId xmlns:a16="http://schemas.microsoft.com/office/drawing/2014/main" id="{45516566-2DD9-A448-7CE6-624E165DA682}"/>
              </a:ext>
            </a:extLst>
          </p:cNvPr>
          <p:cNvSpPr/>
          <p:nvPr/>
        </p:nvSpPr>
        <p:spPr>
          <a:xfrm>
            <a:off x="1165123" y="2228981"/>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1CA3D5CD-EF19-A7DE-E306-67BB6C93B275}"/>
              </a:ext>
            </a:extLst>
          </p:cNvPr>
          <p:cNvSpPr/>
          <p:nvPr/>
        </p:nvSpPr>
        <p:spPr>
          <a:xfrm>
            <a:off x="1165123" y="4068331"/>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691" y="1087699"/>
            <a:ext cx="8443564" cy="5770301"/>
          </a:xfrm>
          <a:prstGeom prst="rect">
            <a:avLst/>
          </a:prstGeom>
          <a:ln>
            <a:solidFill>
              <a:srgbClr val="0B49CB"/>
            </a:solidFill>
            <a:prstDash val="dash"/>
          </a:ln>
        </p:spPr>
        <p:txBody>
          <a:bodyPr vert="horz" lIns="91440" tIns="45720" rIns="91440" bIns="45720" rtlCol="0" anchor="t">
            <a:noAutofit/>
          </a:bodyPr>
          <a:lstStyle/>
          <a:p>
            <a:r>
              <a:rPr lang="en-US" sz="1800" dirty="0">
                <a:cs typeface="Calibri"/>
              </a:rPr>
              <a:t>Flowchart for Data Collection with </a:t>
            </a:r>
            <a:r>
              <a:rPr lang="en-US" sz="1800" dirty="0" err="1">
                <a:cs typeface="Calibri"/>
              </a:rPr>
              <a:t>BeautifulSoup</a:t>
            </a:r>
            <a:r>
              <a:rPr lang="en-US" sz="1800" dirty="0">
                <a:cs typeface="Calibri"/>
              </a:rPr>
              <a:t> from Wikipedia</a:t>
            </a:r>
          </a:p>
          <a:p>
            <a:pPr marL="0" indent="0">
              <a:buNone/>
            </a:pPr>
            <a:r>
              <a:rPr lang="en-US" sz="1800" dirty="0">
                <a:cs typeface="Calibri"/>
              </a:rPr>
              <a:t>HTML Response                                                                                                                              </a:t>
            </a:r>
          </a:p>
          <a:p>
            <a:pPr marL="0" indent="0">
              <a:buNone/>
            </a:pPr>
            <a:r>
              <a:rPr lang="en-US" sz="1800" dirty="0">
                <a:cs typeface="Calibri"/>
              </a:rPr>
              <a:t>                                                                                                                                        </a:t>
            </a:r>
          </a:p>
          <a:p>
            <a:pPr marL="0" indent="0">
              <a:buNone/>
            </a:pPr>
            <a:r>
              <a:rPr lang="en-US" sz="1800" dirty="0">
                <a:cs typeface="Calibri"/>
              </a:rPr>
              <a:t>                                                                                                                              </a:t>
            </a:r>
          </a:p>
          <a:p>
            <a:pPr marL="0" indent="0">
              <a:buNone/>
            </a:pPr>
            <a:r>
              <a:rPr lang="en-US" sz="1800" dirty="0">
                <a:cs typeface="Calibri"/>
              </a:rPr>
              <a:t>                                                                                                                           </a:t>
            </a:r>
          </a:p>
          <a:p>
            <a:pPr marL="0" indent="0">
              <a:buNone/>
            </a:pPr>
            <a:r>
              <a:rPr lang="en-US" sz="1800" dirty="0">
                <a:cs typeface="Calibri"/>
              </a:rPr>
              <a:t>Create a </a:t>
            </a:r>
            <a:r>
              <a:rPr lang="en-US" sz="1800" dirty="0" err="1">
                <a:cs typeface="Calibri"/>
              </a:rPr>
              <a:t>BeautifulSoup</a:t>
            </a:r>
            <a:r>
              <a:rPr lang="en-US" sz="1800" dirty="0">
                <a:cs typeface="Calibri"/>
              </a:rPr>
              <a:t>                                                                                  Export the </a:t>
            </a:r>
          </a:p>
          <a:p>
            <a:pPr marL="0" indent="0">
              <a:buNone/>
            </a:pPr>
            <a:r>
              <a:rPr lang="en-US" sz="1800" dirty="0">
                <a:cs typeface="Calibri"/>
              </a:rPr>
              <a:t>object from the                                                                                               </a:t>
            </a:r>
            <a:r>
              <a:rPr lang="en-US" sz="1800" dirty="0" err="1">
                <a:cs typeface="Calibri"/>
              </a:rPr>
              <a:t>dataframe</a:t>
            </a:r>
            <a:r>
              <a:rPr lang="en-US" sz="1800" dirty="0">
                <a:cs typeface="Calibri"/>
              </a:rPr>
              <a:t> to </a:t>
            </a:r>
            <a:r>
              <a:rPr lang="en-US" sz="1800" dirty="0" err="1">
                <a:cs typeface="Calibri"/>
              </a:rPr>
              <a:t>acsv</a:t>
            </a:r>
            <a:r>
              <a:rPr lang="en-US" sz="1800" dirty="0">
                <a:cs typeface="Calibri"/>
              </a:rPr>
              <a:t> </a:t>
            </a:r>
          </a:p>
          <a:p>
            <a:pPr marL="0" indent="0">
              <a:buNone/>
            </a:pPr>
            <a:r>
              <a:rPr lang="en-US" sz="1800" dirty="0">
                <a:cs typeface="Calibri"/>
              </a:rPr>
              <a:t> HTML response                           Create a data frame                                file</a:t>
            </a:r>
          </a:p>
          <a:p>
            <a:pPr marL="0" indent="0">
              <a:buNone/>
            </a:pPr>
            <a:r>
              <a:rPr lang="en-US" sz="1800" dirty="0">
                <a:cs typeface="Calibri"/>
              </a:rPr>
              <a:t>                                                         by parsing the </a:t>
            </a:r>
          </a:p>
          <a:p>
            <a:pPr marL="0" indent="0">
              <a:buNone/>
            </a:pPr>
            <a:r>
              <a:rPr lang="en-US" sz="1800" dirty="0">
                <a:cs typeface="Calibri"/>
              </a:rPr>
              <a:t>                                                         launch HTML tables              </a:t>
            </a:r>
          </a:p>
          <a:p>
            <a:pPr marL="0" indent="0">
              <a:buNone/>
            </a:pPr>
            <a:r>
              <a:rPr lang="en-US" sz="1800" dirty="0">
                <a:cs typeface="Calibri"/>
              </a:rPr>
              <a:t>Extract all column</a:t>
            </a:r>
          </a:p>
          <a:p>
            <a:pPr marL="0" indent="0">
              <a:buNone/>
            </a:pPr>
            <a:r>
              <a:rPr lang="en-US" sz="1800" dirty="0">
                <a:cs typeface="Calibri"/>
              </a:rPr>
              <a:t>names from the</a:t>
            </a:r>
          </a:p>
          <a:p>
            <a:pPr marL="0" indent="0">
              <a:buNone/>
            </a:pPr>
            <a:r>
              <a:rPr lang="en-US" sz="1800" dirty="0">
                <a:cs typeface="Calibri"/>
              </a:rPr>
              <a:t>HTML table header                                                                          </a:t>
            </a:r>
          </a:p>
          <a:p>
            <a:pPr marL="0" indent="0">
              <a:buNone/>
            </a:pPr>
            <a:endParaRPr lang="en-US" sz="1600" dirty="0">
              <a:cs typeface="Calibri"/>
            </a:endParaRPr>
          </a:p>
          <a:p>
            <a:pPr marL="0" indent="0">
              <a:buNone/>
            </a:pPr>
            <a:endParaRPr lang="en-US" sz="1600" dirty="0">
              <a:cs typeface="Calibri"/>
            </a:endParaRPr>
          </a:p>
          <a:p>
            <a:pPr marL="0" indent="0">
              <a:buNone/>
            </a:pPr>
            <a:endParaRPr lang="en-US" sz="1600" dirty="0">
              <a:cs typeface="Calibri"/>
            </a:endParaRPr>
          </a:p>
          <a:p>
            <a:pPr marL="0" indent="0">
              <a:buNone/>
            </a:pPr>
            <a:endParaRPr lang="en-US" sz="1600"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01797" y="1087699"/>
            <a:ext cx="2544512" cy="5339512"/>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t>GitHub link to the code</a:t>
            </a:r>
          </a:p>
          <a:p>
            <a:pPr marL="0" indent="0">
              <a:lnSpc>
                <a:spcPct val="100000"/>
              </a:lnSpc>
              <a:spcBef>
                <a:spcPts val="1400"/>
              </a:spcBef>
              <a:buNone/>
            </a:pPr>
            <a:r>
              <a:rPr lang="en-US" dirty="0">
                <a:solidFill>
                  <a:srgbClr val="0B49CB"/>
                </a:solidFill>
              </a:rPr>
              <a:t>https://github.com/Constance-Adusei/Cousera/blob/main/Caption_project/webscraping_wiki.ipynb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cxnSp>
        <p:nvCxnSpPr>
          <p:cNvPr id="9" name="Connector: Elbow 8">
            <a:extLst>
              <a:ext uri="{FF2B5EF4-FFF2-40B4-BE49-F238E27FC236}">
                <a16:creationId xmlns:a16="http://schemas.microsoft.com/office/drawing/2014/main" id="{112C1935-4983-6E64-21F1-9898ACB08330}"/>
              </a:ext>
            </a:extLst>
          </p:cNvPr>
          <p:cNvCxnSpPr>
            <a:cxnSpLocks/>
          </p:cNvCxnSpPr>
          <p:nvPr/>
        </p:nvCxnSpPr>
        <p:spPr>
          <a:xfrm flipV="1">
            <a:off x="2255272" y="3984978"/>
            <a:ext cx="1246242" cy="1147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9CE902F-430B-5B73-0C79-983D2A4B9A03}"/>
              </a:ext>
            </a:extLst>
          </p:cNvPr>
          <p:cNvCxnSpPr>
            <a:cxnSpLocks/>
          </p:cNvCxnSpPr>
          <p:nvPr/>
        </p:nvCxnSpPr>
        <p:spPr>
          <a:xfrm flipV="1">
            <a:off x="5221605" y="3066479"/>
            <a:ext cx="1524001" cy="1414470"/>
          </a:xfrm>
          <a:prstGeom prst="bentConnector3">
            <a:avLst>
              <a:gd name="adj1" fmla="val 42759"/>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rrow: Down 15">
            <a:extLst>
              <a:ext uri="{FF2B5EF4-FFF2-40B4-BE49-F238E27FC236}">
                <a16:creationId xmlns:a16="http://schemas.microsoft.com/office/drawing/2014/main" id="{45516566-2DD9-A448-7CE6-624E165DA682}"/>
              </a:ext>
            </a:extLst>
          </p:cNvPr>
          <p:cNvSpPr/>
          <p:nvPr/>
        </p:nvSpPr>
        <p:spPr>
          <a:xfrm>
            <a:off x="1165123" y="2228981"/>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1CA3D5CD-EF19-A7DE-E306-67BB6C93B275}"/>
              </a:ext>
            </a:extLst>
          </p:cNvPr>
          <p:cNvSpPr/>
          <p:nvPr/>
        </p:nvSpPr>
        <p:spPr>
          <a:xfrm>
            <a:off x="1165123" y="4068331"/>
            <a:ext cx="162232" cy="45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454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10963</TotalTime>
  <Words>2594</Words>
  <Application>Microsoft Office PowerPoint</Application>
  <PresentationFormat>Widescreen</PresentationFormat>
  <Paragraphs>435</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Courier New</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Constance Adusei</cp:lastModifiedBy>
  <cp:revision>243</cp:revision>
  <dcterms:created xsi:type="dcterms:W3CDTF">2021-04-29T18:58:34Z</dcterms:created>
  <dcterms:modified xsi:type="dcterms:W3CDTF">2023-01-07T13:47:10Z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